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16" r:id="rId5"/>
    <p:sldId id="340" r:id="rId6"/>
    <p:sldId id="353" r:id="rId7"/>
    <p:sldId id="341" r:id="rId8"/>
    <p:sldId id="343" r:id="rId9"/>
    <p:sldId id="354" r:id="rId10"/>
    <p:sldId id="355" r:id="rId11"/>
    <p:sldId id="352" r:id="rId12"/>
    <p:sldId id="345" r:id="rId13"/>
    <p:sldId id="349" r:id="rId14"/>
    <p:sldId id="346" r:id="rId15"/>
    <p:sldId id="347" r:id="rId16"/>
    <p:sldId id="348" r:id="rId17"/>
    <p:sldId id="350" r:id="rId18"/>
    <p:sldId id="351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AC6"/>
    <a:srgbClr val="231F20"/>
    <a:srgbClr val="F4F5F5"/>
    <a:srgbClr val="F6F6F6"/>
    <a:srgbClr val="ED1B24"/>
    <a:srgbClr val="8697AB"/>
    <a:srgbClr val="D2D8E0"/>
    <a:srgbClr val="A9B5C3"/>
    <a:srgbClr val="39383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039" autoAdjust="0"/>
  </p:normalViewPr>
  <p:slideViewPr>
    <p:cSldViewPr snapToGrid="0">
      <p:cViewPr>
        <p:scale>
          <a:sx n="50" d="100"/>
          <a:sy n="50" d="100"/>
        </p:scale>
        <p:origin x="128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m.Paterson\AppData\Local\Microsoft\Windows\INetCache\Content.Outlook\HO9GWKC9\98243880789%20-%202021-08-12%20-%20Poll%20Report%20(003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Q: </a:t>
            </a:r>
            <a:r>
              <a:rPr lang="en-GB" dirty="0"/>
              <a:t>What do you see as the biggest barrier to accelerating ORAN deployment?*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EC-4B50-B35B-57B0D496B6C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EC-4B50-B35B-57B0D496B6C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AEC-4B50-B35B-57B0D496B6CF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EC-4B50-B35B-57B0D496B6CF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AEC-4B50-B35B-57B0D496B6CF}"/>
              </c:ext>
            </c:extLst>
          </c:dPt>
          <c:dLbls>
            <c:dLbl>
              <c:idx val="0"/>
              <c:layout>
                <c:manualLayout>
                  <c:x val="-7.6677274715660548E-2"/>
                  <c:y val="6.93666156313793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43066491688536"/>
                      <c:h val="0.21402777777777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EC-4B50-B35B-57B0D496B6CF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31C1CF4-707A-4274-B800-8C9D4CF29DA5}" type="CATEGORYNAME">
                      <a:rPr 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EC-4B50-B35B-57B0D496B6CF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509F92B-FA53-4F34-AEF2-464562B601DC}" type="CATEGORYNAME">
                      <a:rPr 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EC-4B50-B35B-57B0D496B6CF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EC-4B50-B35B-57B0D496B6CF}"/>
                </c:ext>
              </c:extLst>
            </c:dLbl>
            <c:dLbl>
              <c:idx val="4"/>
              <c:layout>
                <c:manualLayout>
                  <c:x val="0.1301900699912511"/>
                  <c:y val="8.143554972295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015D5BE-4FAD-4E98-92D1-724A6DB8E72D}" type="CATEGORYNAME">
                      <a:rPr lang="en-GB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48622047244095"/>
                      <c:h val="0.222338145231846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EC-4B50-B35B-57B0D496B6C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Sheet1!$B$2:$B$6</c:f>
              <c:strCache>
                <c:ptCount val="5"/>
                <c:pt idx="0">
                  <c:v>Gaining enough ‘in-house’ knowledge, e.g. networking and radio technologies</c:v>
                </c:pt>
                <c:pt idx="1">
                  <c:v>Progress of associated Standards</c:v>
                </c:pt>
                <c:pt idx="2">
                  <c:v>Politics!</c:v>
                </c:pt>
                <c:pt idx="3">
                  <c:v>Other</c:v>
                </c:pt>
                <c:pt idx="4">
                  <c:v>Reaching performance parity with single-vendor solutions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</c:v>
                </c:pt>
                <c:pt idx="1">
                  <c:v>14</c:v>
                </c:pt>
                <c:pt idx="2">
                  <c:v>9</c:v>
                </c:pt>
                <c:pt idx="3">
                  <c:v>3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EC-4B50-B35B-57B0D496B6C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BB7-BE51-4485-A105-033A4C3CE92A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127C5-DCF7-4B86-9A6F-7A9B13B15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remybezang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127C5-DCF7-4B86-9A6F-7A9B13B15E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5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767676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127C5-DCF7-4B86-9A6F-7A9B13B15E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/>
            <a:r>
              <a:rPr lang="en-GB" b="1" i="0" dirty="0">
                <a:solidFill>
                  <a:srgbClr val="111111"/>
                </a:solidFill>
                <a:effectLst/>
                <a:latin typeface="-apple-system"/>
              </a:rPr>
              <a:t>Say thanks 🙌</a:t>
            </a:r>
          </a:p>
          <a:p>
            <a:pPr algn="l"/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Give a shoutout to </a:t>
            </a:r>
            <a:r>
              <a:rPr lang="en-GB" b="0" i="0" dirty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Jeremy </a:t>
            </a:r>
            <a:r>
              <a:rPr lang="en-GB" b="0" i="0" dirty="0" err="1">
                <a:solidFill>
                  <a:srgbClr val="767676"/>
                </a:solidFill>
                <a:effectLst/>
                <a:latin typeface="-apple-system"/>
                <a:hlinkClick r:id="rId3"/>
              </a:rPr>
              <a:t>Bezanger</a:t>
            </a:r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 on social or copy the text below to attribute.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127C5-DCF7-4B86-9A6F-7A9B13B15E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8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86"/>
            <a:ext cx="12196572" cy="4189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 userDrawn="1"/>
        </p:nvSpPr>
        <p:spPr>
          <a:xfrm>
            <a:off x="406546" y="136467"/>
            <a:ext cx="9624380" cy="808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spc="-120" dirty="0" err="1">
                <a:solidFill>
                  <a:schemeClr val="bg1">
                    <a:lumMod val="50000"/>
                  </a:schemeClr>
                </a:solidFill>
              </a:rPr>
              <a:t>Calnex</a:t>
            </a:r>
            <a:r>
              <a:rPr lang="en-GB" sz="4000" spc="-120" dirty="0">
                <a:solidFill>
                  <a:schemeClr val="bg1">
                    <a:lumMod val="50000"/>
                  </a:schemeClr>
                </a:solidFill>
              </a:rPr>
              <a:t> Solutions</a:t>
            </a:r>
            <a:endParaRPr lang="en-US" sz="4000" spc="-12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737946" y="3449865"/>
            <a:ext cx="87923" cy="958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406546" y="5772950"/>
            <a:ext cx="2974829" cy="656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000" b="1" dirty="0">
                <a:solidFill>
                  <a:srgbClr val="FF0000"/>
                </a:solidFill>
                <a:latin typeface="+mn-lt"/>
              </a:rPr>
              <a:t>calnexsol.</a:t>
            </a:r>
            <a:r>
              <a:rPr lang="en-GB" sz="2000" dirty="0">
                <a:solidFill>
                  <a:srgbClr val="FF0000"/>
                </a:solidFill>
              </a:rPr>
              <a:t>com</a:t>
            </a: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406546" y="1770008"/>
            <a:ext cx="5104800" cy="10589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800" b="0" kern="1200" spc="-90" baseline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Presenter</a:t>
            </a:r>
            <a:r>
              <a:rPr lang="en-US" dirty="0"/>
              <a:t>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8825" y="3350484"/>
            <a:ext cx="7156222" cy="738664"/>
          </a:xfr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4800" b="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2460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06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86"/>
            <a:ext cx="12196572" cy="4189430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 userDrawn="1"/>
        </p:nvSpPr>
        <p:spPr>
          <a:xfrm>
            <a:off x="406546" y="136467"/>
            <a:ext cx="9624380" cy="808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spc="-120" dirty="0" err="1">
                <a:solidFill>
                  <a:schemeClr val="bg1">
                    <a:lumMod val="50000"/>
                  </a:schemeClr>
                </a:solidFill>
              </a:rPr>
              <a:t>Calnex</a:t>
            </a:r>
            <a:r>
              <a:rPr lang="en-GB" sz="4000" spc="-120" dirty="0">
                <a:solidFill>
                  <a:schemeClr val="bg1">
                    <a:lumMod val="50000"/>
                  </a:schemeClr>
                </a:solidFill>
              </a:rPr>
              <a:t> Solutions</a:t>
            </a:r>
            <a:endParaRPr lang="en-US" sz="4000" spc="-12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809792" y="3449865"/>
            <a:ext cx="87923" cy="958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406546" y="5772950"/>
            <a:ext cx="2974829" cy="656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000" b="1" dirty="0">
                <a:solidFill>
                  <a:srgbClr val="FF0000"/>
                </a:solidFill>
                <a:latin typeface="+mn-lt"/>
              </a:rPr>
              <a:t>calnexsol.</a:t>
            </a:r>
            <a:r>
              <a:rPr lang="en-GB" sz="2000" dirty="0">
                <a:solidFill>
                  <a:srgbClr val="FF0000"/>
                </a:solidFill>
              </a:rPr>
              <a:t>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546" y="1770008"/>
            <a:ext cx="5104800" cy="1058917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800" b="0" spc="-90" baseline="0">
                <a:solidFill>
                  <a:srgbClr val="FF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Title</a:t>
            </a:r>
          </a:p>
          <a:p>
            <a:r>
              <a:rPr lang="en-US" dirty="0"/>
              <a:t>email@calnexsol.com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011285" y="3274066"/>
            <a:ext cx="6766411" cy="164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0" dirty="0">
                <a:latin typeface="+mj-lt"/>
              </a:rPr>
              <a:t>Insight and 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0" dirty="0">
                <a:latin typeface="+mj-lt"/>
              </a:rPr>
              <a:t>Innovation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00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199"/>
            <a:ext cx="11277604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99200" indent="-342000">
              <a:spcBef>
                <a:spcPts val="50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6400" indent="-342000">
              <a:spcBef>
                <a:spcPts val="50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3600" indent="-342000">
              <a:spcBef>
                <a:spcPts val="50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62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199"/>
            <a:ext cx="5410202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/>
            </a:lvl1pPr>
            <a:lvl2pPr marL="799200" indent="-342000">
              <a:spcBef>
                <a:spcPts val="500"/>
              </a:spcBef>
              <a:defRPr sz="2000"/>
            </a:lvl2pPr>
            <a:lvl3pPr marL="1256400" indent="-342000">
              <a:spcBef>
                <a:spcPts val="500"/>
              </a:spcBef>
              <a:defRPr sz="1800"/>
            </a:lvl3pPr>
            <a:lvl4pPr marL="1713600" indent="-342000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24598" y="1600199"/>
            <a:ext cx="5410204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/>
            </a:lvl1pPr>
            <a:lvl2pPr marL="799200" indent="-342000">
              <a:spcBef>
                <a:spcPts val="500"/>
              </a:spcBef>
              <a:defRPr sz="2000"/>
            </a:lvl2pPr>
            <a:lvl3pPr marL="1256400" indent="-342000">
              <a:spcBef>
                <a:spcPts val="500"/>
              </a:spcBef>
              <a:defRPr sz="1800"/>
            </a:lvl3pPr>
            <a:lvl4pPr marL="1713600" indent="-342000">
              <a:spcBef>
                <a:spcPts val="500"/>
              </a:spcBef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007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35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calnexsol.com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525963"/>
          </a:xfrm>
        </p:spPr>
        <p:txBody>
          <a:bodyPr lIns="0" tIns="0" rIns="0" bIns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Media Placeholder 10"/>
          <p:cNvSpPr>
            <a:spLocks noGrp="1"/>
          </p:cNvSpPr>
          <p:nvPr>
            <p:ph type="media" sz="quarter" idx="1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7EA44411-ADDA-074C-A489-BF4E632F8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326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calnexsol.com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70400" y="1600201"/>
            <a:ext cx="7112000" cy="4525963"/>
          </a:xfrm>
        </p:spPr>
        <p:txBody>
          <a:bodyPr lIns="0" tIns="0" rIns="0" bIns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" y="1600200"/>
            <a:ext cx="36576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" y="3962401"/>
            <a:ext cx="3657600" cy="217593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44411-ADDA-074C-A489-BF4E632F8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5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calnexsol.com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525963"/>
          </a:xfrm>
        </p:spPr>
        <p:txBody>
          <a:bodyPr lIns="0" tIns="0" rIns="0" bIns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7EA44411-ADDA-074C-A489-BF4E632F8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72" y="167886"/>
            <a:ext cx="1105709" cy="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21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3" r:id="rId6"/>
    <p:sldLayoutId id="2147483664" r:id="rId7"/>
    <p:sldLayoutId id="2147483667" r:id="rId8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86"/>
            <a:ext cx="12196572" cy="4189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946" y="3449865"/>
            <a:ext cx="87923" cy="958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06546" y="1730776"/>
            <a:ext cx="9624380" cy="1012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800" b="1" spc="-90" dirty="0">
                <a:solidFill>
                  <a:srgbClr val="FF0000"/>
                </a:solidFill>
                <a:latin typeface="+mn-lt"/>
              </a:rPr>
              <a:t>Adam Paterson | </a:t>
            </a:r>
            <a:r>
              <a:rPr lang="en-GB" sz="2800" spc="-90" dirty="0">
                <a:solidFill>
                  <a:srgbClr val="FF0000"/>
                </a:solidFill>
                <a:latin typeface="+mn-lt"/>
              </a:rPr>
              <a:t>Head of Product Management</a:t>
            </a:r>
            <a:endParaRPr lang="en-GB" sz="2800" spc="-90" dirty="0">
              <a:solidFill>
                <a:srgbClr val="FF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11497" y="3350475"/>
            <a:ext cx="8404078" cy="1072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spc="-120" dirty="0">
                <a:solidFill>
                  <a:schemeClr val="bg1"/>
                </a:solidFill>
              </a:rPr>
              <a:t>‘Making it Work’</a:t>
            </a:r>
          </a:p>
          <a:p>
            <a:pPr algn="l"/>
            <a:r>
              <a:rPr lang="en-GB" sz="4000" spc="-120" dirty="0">
                <a:solidFill>
                  <a:schemeClr val="bg1"/>
                </a:solidFill>
              </a:rPr>
              <a:t>Synchronization Testing Across Industries</a:t>
            </a:r>
            <a:endParaRPr lang="en-US" sz="4000" spc="-12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BD737C-600B-48B4-986C-7464E4A7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EF2A82-98C0-4EA7-BEB0-EFAEADA8D71E}"/>
              </a:ext>
            </a:extLst>
          </p:cNvPr>
          <p:cNvSpPr/>
          <p:nvPr/>
        </p:nvSpPr>
        <p:spPr>
          <a:xfrm>
            <a:off x="265814" y="297712"/>
            <a:ext cx="4231758" cy="82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144317A0-A27D-44C8-B033-ABD35DA520DF}"/>
              </a:ext>
            </a:extLst>
          </p:cNvPr>
          <p:cNvSpPr txBox="1">
            <a:spLocks/>
          </p:cNvSpPr>
          <p:nvPr/>
        </p:nvSpPr>
        <p:spPr>
          <a:xfrm>
            <a:off x="406546" y="233374"/>
            <a:ext cx="8404078" cy="1072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spc="-120" dirty="0">
                <a:solidFill>
                  <a:schemeClr val="bg2">
                    <a:lumMod val="50000"/>
                  </a:schemeClr>
                </a:solidFill>
              </a:rPr>
              <a:t>ITSF 2021</a:t>
            </a:r>
            <a:endParaRPr lang="en-US" sz="4000" spc="-12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58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3651-D7AF-40EA-B903-C166ACB3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PAM4 and Digital Coherent Optics (DCO)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5453-2833-477D-A13C-A5C6D1E4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1306509"/>
            <a:ext cx="7011835" cy="50498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PAM4 Optical transmission </a:t>
            </a:r>
          </a:p>
          <a:p>
            <a:pPr marL="0" indent="0">
              <a:buNone/>
            </a:pPr>
            <a:r>
              <a:rPr lang="en-GB" b="1" dirty="0"/>
              <a:t>Benefits:</a:t>
            </a:r>
          </a:p>
          <a:p>
            <a:pPr marL="0" indent="0">
              <a:buNone/>
            </a:pPr>
            <a:r>
              <a:rPr lang="en-GB" dirty="0"/>
              <a:t>Main medium for introducing higher network rates</a:t>
            </a:r>
          </a:p>
          <a:p>
            <a:pPr marL="0" indent="0">
              <a:buNone/>
            </a:pPr>
            <a:r>
              <a:rPr lang="en-GB" b="1" dirty="0"/>
              <a:t>Downsides:</a:t>
            </a:r>
          </a:p>
          <a:p>
            <a:pPr marL="0" indent="0">
              <a:buNone/>
            </a:pPr>
            <a:r>
              <a:rPr lang="en-GB" dirty="0"/>
              <a:t>Complexity for host…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DCO transmission </a:t>
            </a:r>
          </a:p>
          <a:p>
            <a:pPr marL="0" indent="0">
              <a:buNone/>
            </a:pPr>
            <a:r>
              <a:rPr lang="en-GB" b="1" dirty="0"/>
              <a:t>Benefits:</a:t>
            </a:r>
          </a:p>
          <a:p>
            <a:pPr marL="0" indent="0">
              <a:buNone/>
            </a:pPr>
            <a:r>
              <a:rPr lang="en-GB" dirty="0"/>
              <a:t>Higher network rates, long reach, flexibility/programmability</a:t>
            </a:r>
          </a:p>
          <a:p>
            <a:pPr marL="0" indent="0">
              <a:buNone/>
            </a:pPr>
            <a:r>
              <a:rPr lang="en-GB" dirty="0"/>
              <a:t>Complexity is in the modules rather than the host</a:t>
            </a:r>
          </a:p>
          <a:p>
            <a:pPr marL="0" indent="0">
              <a:buNone/>
            </a:pPr>
            <a:r>
              <a:rPr lang="en-GB" b="1" dirty="0"/>
              <a:t>Downsides:</a:t>
            </a:r>
          </a:p>
          <a:p>
            <a:pPr marL="0" indent="0">
              <a:buNone/>
            </a:pPr>
            <a:r>
              <a:rPr lang="en-GB" dirty="0"/>
              <a:t>Power/Thermal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Complexity is in the modules rather than the host!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1A4CB-7941-460C-9C23-B6BE6649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A9D1-4048-47C9-8726-063891B3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111A-DCEA-4997-8F23-24B8CDE1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2774-E29A-4340-937B-C90FCC63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519" y="1788980"/>
            <a:ext cx="3072474" cy="12289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51DBD-4EDC-4495-946F-8F9989B640A3}"/>
              </a:ext>
            </a:extLst>
          </p:cNvPr>
          <p:cNvCxnSpPr>
            <a:cxnSpLocks/>
          </p:cNvCxnSpPr>
          <p:nvPr/>
        </p:nvCxnSpPr>
        <p:spPr>
          <a:xfrm flipV="1">
            <a:off x="7862767" y="1428378"/>
            <a:ext cx="0" cy="14790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154C47-63EF-4DF7-AAA8-CEBF762D2750}"/>
              </a:ext>
            </a:extLst>
          </p:cNvPr>
          <p:cNvCxnSpPr>
            <a:cxnSpLocks/>
          </p:cNvCxnSpPr>
          <p:nvPr/>
        </p:nvCxnSpPr>
        <p:spPr>
          <a:xfrm>
            <a:off x="7862767" y="2907407"/>
            <a:ext cx="3307780" cy="0"/>
          </a:xfrm>
          <a:prstGeom prst="straightConnector1">
            <a:avLst/>
          </a:prstGeom>
          <a:ln w="28575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2DABC38-428E-4966-B5B3-203E825A7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036" y="3583253"/>
            <a:ext cx="4505334" cy="288365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9259080-B22A-40D8-BB2D-18FF371A9819}"/>
              </a:ext>
            </a:extLst>
          </p:cNvPr>
          <p:cNvSpPr/>
          <p:nvPr/>
        </p:nvSpPr>
        <p:spPr>
          <a:xfrm>
            <a:off x="7708605" y="4114800"/>
            <a:ext cx="1531088" cy="13148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C63B98-52B4-4D0F-8FBB-17D7F8571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31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A030-DF30-43FF-A3F5-537B42C6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95687"/>
            <a:ext cx="10315575" cy="997196"/>
          </a:xfrm>
        </p:spPr>
        <p:txBody>
          <a:bodyPr/>
          <a:lstStyle/>
          <a:p>
            <a:r>
              <a:rPr lang="en-GB" dirty="0"/>
              <a:t>Investigations: </a:t>
            </a:r>
            <a:br>
              <a:rPr lang="en-GB" dirty="0"/>
            </a:br>
            <a:r>
              <a:rPr lang="en-GB" dirty="0"/>
              <a:t>Impact of Optics on ‘complete’ device timing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DE02F-D1C1-4AC3-BA27-F6C6C3DD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862395"/>
            <a:ext cx="6533208" cy="4617719"/>
          </a:xfrm>
        </p:spPr>
        <p:txBody>
          <a:bodyPr>
            <a:normAutofit/>
          </a:bodyPr>
          <a:lstStyle/>
          <a:p>
            <a:r>
              <a:rPr lang="en-GB" dirty="0"/>
              <a:t>Preliminary testing using known performance ‘golden’ optics and eval board loopback</a:t>
            </a:r>
          </a:p>
          <a:p>
            <a:pPr marL="0" indent="0">
              <a:buNone/>
            </a:pPr>
            <a:r>
              <a:rPr lang="en-GB" dirty="0"/>
              <a:t>(note: worst case impact of NRZ optics on latency/timing measurements is in the picoseconds)</a:t>
            </a:r>
          </a:p>
          <a:p>
            <a:r>
              <a:rPr lang="en-GB" dirty="0"/>
              <a:t>Detailed testing now in progress using specifically developed latency testing methodology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FB25E-D28B-45CA-9120-DEA0966C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3148-BF7D-4607-8AD1-DFA03E90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FA94D-FC91-4432-996D-1127FB17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4D516-BECD-4424-9AB8-253DFEE2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06" y="2137144"/>
            <a:ext cx="4744396" cy="3417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EDA61-EF07-47B2-8FE6-4AB70484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234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D472968-D456-4BFF-828B-0A95540C0E67}"/>
              </a:ext>
            </a:extLst>
          </p:cNvPr>
          <p:cNvSpPr txBox="1">
            <a:spLocks/>
          </p:cNvSpPr>
          <p:nvPr/>
        </p:nvSpPr>
        <p:spPr>
          <a:xfrm>
            <a:off x="495575" y="4886324"/>
            <a:ext cx="11277604" cy="3943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92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64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36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PAM4 optics introduce an additional challenge when using with devices targeting </a:t>
            </a:r>
            <a:r>
              <a:rPr lang="en-GB" b="1" dirty="0"/>
              <a:t>ITU-T Class-C or Class-D specifications</a:t>
            </a:r>
          </a:p>
          <a:p>
            <a:r>
              <a:rPr lang="en-GB" dirty="0"/>
              <a:t>For </a:t>
            </a:r>
            <a:r>
              <a:rPr lang="en-GB" b="1" dirty="0"/>
              <a:t>Class-D, </a:t>
            </a:r>
            <a:r>
              <a:rPr lang="en-GB" dirty="0"/>
              <a:t>optics become a significant contributing factor to ‘device’ performance:</a:t>
            </a:r>
          </a:p>
          <a:p>
            <a:pPr marL="0" indent="0">
              <a:buNone/>
            </a:pPr>
            <a:r>
              <a:rPr lang="en-GB" dirty="0"/>
              <a:t>	Unmatched optics on a link </a:t>
            </a:r>
            <a:r>
              <a:rPr lang="en-GB" i="1" dirty="0"/>
              <a:t>could</a:t>
            </a:r>
            <a:r>
              <a:rPr lang="en-GB" dirty="0"/>
              <a:t> affect </a:t>
            </a:r>
            <a:r>
              <a:rPr lang="en-GB" dirty="0" err="1"/>
              <a:t>cTE</a:t>
            </a:r>
            <a:r>
              <a:rPr lang="en-GB" dirty="0"/>
              <a:t> in the range of ≈5ns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4A90D-B861-412A-BDA7-5B50FCDE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/>
          <a:lstStyle/>
          <a:p>
            <a:r>
              <a:rPr lang="en-GB" dirty="0"/>
              <a:t>Preliminary results – timing impact of PAM4 optics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71363-F98B-472F-A15A-59CD743BC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66879"/>
              </p:ext>
            </p:extLst>
          </p:nvPr>
        </p:nvGraphicFramePr>
        <p:xfrm>
          <a:off x="926820" y="3030790"/>
          <a:ext cx="10051720" cy="16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748">
                  <a:extLst>
                    <a:ext uri="{9D8B030D-6E8A-4147-A177-3AD203B41FA5}">
                      <a16:colId xmlns:a16="http://schemas.microsoft.com/office/drawing/2014/main" val="3832850327"/>
                    </a:ext>
                  </a:extLst>
                </a:gridCol>
                <a:gridCol w="2002993">
                  <a:extLst>
                    <a:ext uri="{9D8B030D-6E8A-4147-A177-3AD203B41FA5}">
                      <a16:colId xmlns:a16="http://schemas.microsoft.com/office/drawing/2014/main" val="2188094737"/>
                    </a:ext>
                  </a:extLst>
                </a:gridCol>
                <a:gridCol w="2002993">
                  <a:extLst>
                    <a:ext uri="{9D8B030D-6E8A-4147-A177-3AD203B41FA5}">
                      <a16:colId xmlns:a16="http://schemas.microsoft.com/office/drawing/2014/main" val="3214104985"/>
                    </a:ext>
                  </a:extLst>
                </a:gridCol>
                <a:gridCol w="2002993">
                  <a:extLst>
                    <a:ext uri="{9D8B030D-6E8A-4147-A177-3AD203B41FA5}">
                      <a16:colId xmlns:a16="http://schemas.microsoft.com/office/drawing/2014/main" val="1153110755"/>
                    </a:ext>
                  </a:extLst>
                </a:gridCol>
                <a:gridCol w="2002993">
                  <a:extLst>
                    <a:ext uri="{9D8B030D-6E8A-4147-A177-3AD203B41FA5}">
                      <a16:colId xmlns:a16="http://schemas.microsoft.com/office/drawing/2014/main" val="2692643821"/>
                    </a:ext>
                  </a:extLst>
                </a:gridCol>
              </a:tblGrid>
              <a:tr h="36251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50G PAM4 (SR)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400G PAM4 (LR8)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  <a:defRPr/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400G PAM4 (FR8)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  <a:defRPr/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400G PAM4 (FR4)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302994280"/>
                  </a:ext>
                </a:extLst>
              </a:tr>
              <a:tr h="4984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Typical Latency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67.81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65.25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64.67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73.77</a:t>
                      </a: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4030214120"/>
                  </a:ext>
                </a:extLst>
              </a:tr>
              <a:tr h="54499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Run to run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Latency variation (ns)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+/-0.01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+/-0.01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+/-0.01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+/-0.01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232021115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0E4C-BCB7-4D7E-BF73-3631E4CF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1AE1-0DD7-4B16-A5B7-D5C2DF64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12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7C3469-1836-47D9-A589-BC327B36F48E}"/>
              </a:ext>
            </a:extLst>
          </p:cNvPr>
          <p:cNvGrpSpPr/>
          <p:nvPr/>
        </p:nvGrpSpPr>
        <p:grpSpPr>
          <a:xfrm>
            <a:off x="279485" y="920244"/>
            <a:ext cx="10890258" cy="1857880"/>
            <a:chOff x="588167" y="2155311"/>
            <a:chExt cx="8110983" cy="1943875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788E85CA-1634-4A09-8E9D-A076A504D41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061696" y="2987721"/>
              <a:ext cx="3101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i="1" err="1"/>
                <a:t>dTE</a:t>
              </a:r>
              <a:endParaRPr lang="en-US" sz="1600" b="1"/>
            </a:p>
          </p:txBody>
        </p:sp>
        <p:cxnSp>
          <p:nvCxnSpPr>
            <p:cNvPr id="11" name="AutoShape 3">
              <a:extLst>
                <a:ext uri="{FF2B5EF4-FFF2-40B4-BE49-F238E27FC236}">
                  <a16:creationId xmlns:a16="http://schemas.microsoft.com/office/drawing/2014/main" id="{248B81B3-AD49-4D4F-AC1A-82085DA5A779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221571" y="2747363"/>
              <a:ext cx="490979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CC61D48-EC81-4DD3-AA6E-1CFE6205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810" y="2774722"/>
              <a:ext cx="7427340" cy="1064289"/>
            </a:xfrm>
            <a:custGeom>
              <a:avLst/>
              <a:gdLst>
                <a:gd name="connsiteX0" fmla="*/ 0 w 12003"/>
                <a:gd name="connsiteY0" fmla="*/ 1880 h 10000"/>
                <a:gd name="connsiteX1" fmla="*/ 2213 w 12003"/>
                <a:gd name="connsiteY1" fmla="*/ 7270 h 10000"/>
                <a:gd name="connsiteX2" fmla="*/ 2511 w 12003"/>
                <a:gd name="connsiteY2" fmla="*/ 7664 h 10000"/>
                <a:gd name="connsiteX3" fmla="*/ 2928 w 12003"/>
                <a:gd name="connsiteY3" fmla="*/ 9161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2511 w 12003"/>
                <a:gd name="connsiteY2" fmla="*/ 7664 h 10000"/>
                <a:gd name="connsiteX3" fmla="*/ 2928 w 12003"/>
                <a:gd name="connsiteY3" fmla="*/ 9161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2511 w 12003"/>
                <a:gd name="connsiteY2" fmla="*/ 7664 h 10000"/>
                <a:gd name="connsiteX3" fmla="*/ 2928 w 12003"/>
                <a:gd name="connsiteY3" fmla="*/ 9161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928 w 12003"/>
                <a:gd name="connsiteY3" fmla="*/ 9161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928 w 12003"/>
                <a:gd name="connsiteY3" fmla="*/ 9161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403 w 12003"/>
                <a:gd name="connsiteY3" fmla="*/ 8303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586 w 12003"/>
                <a:gd name="connsiteY42" fmla="*/ 5664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21 w 12003"/>
                <a:gd name="connsiteY41" fmla="*/ 5431 h 10000"/>
                <a:gd name="connsiteX42" fmla="*/ 10823 w 12003"/>
                <a:gd name="connsiteY42" fmla="*/ 1880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484 w 12003"/>
                <a:gd name="connsiteY40" fmla="*/ 5372 h 10000"/>
                <a:gd name="connsiteX41" fmla="*/ 10591 w 12003"/>
                <a:gd name="connsiteY41" fmla="*/ 1880 h 10000"/>
                <a:gd name="connsiteX42" fmla="*/ 10823 w 12003"/>
                <a:gd name="connsiteY42" fmla="*/ 1880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73 w 12003"/>
                <a:gd name="connsiteY39" fmla="*/ 4613 h 10000"/>
                <a:gd name="connsiteX40" fmla="*/ 10359 w 12003"/>
                <a:gd name="connsiteY40" fmla="*/ 1880 h 10000"/>
                <a:gd name="connsiteX41" fmla="*/ 10591 w 12003"/>
                <a:gd name="connsiteY41" fmla="*/ 1880 h 10000"/>
                <a:gd name="connsiteX42" fmla="*/ 10823 w 12003"/>
                <a:gd name="connsiteY42" fmla="*/ 1880 h 10000"/>
                <a:gd name="connsiteX43" fmla="*/ 10660 w 12003"/>
                <a:gd name="connsiteY43" fmla="*/ 5781 h 10000"/>
                <a:gd name="connsiteX44" fmla="*/ 10902 w 12003"/>
                <a:gd name="connsiteY44" fmla="*/ 5664 h 10000"/>
                <a:gd name="connsiteX45" fmla="*/ 11042 w 12003"/>
                <a:gd name="connsiteY45" fmla="*/ 5255 h 10000"/>
                <a:gd name="connsiteX46" fmla="*/ 11312 w 12003"/>
                <a:gd name="connsiteY46" fmla="*/ 4321 h 10000"/>
                <a:gd name="connsiteX47" fmla="*/ 11639 w 12003"/>
                <a:gd name="connsiteY47" fmla="*/ 5774 h 10000"/>
                <a:gd name="connsiteX48" fmla="*/ 12003 w 12003"/>
                <a:gd name="connsiteY48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252 w 12003"/>
                <a:gd name="connsiteY38" fmla="*/ 3971 h 10000"/>
                <a:gd name="connsiteX39" fmla="*/ 10359 w 12003"/>
                <a:gd name="connsiteY39" fmla="*/ 1880 h 10000"/>
                <a:gd name="connsiteX40" fmla="*/ 10591 w 12003"/>
                <a:gd name="connsiteY40" fmla="*/ 1880 h 10000"/>
                <a:gd name="connsiteX41" fmla="*/ 10823 w 12003"/>
                <a:gd name="connsiteY41" fmla="*/ 1880 h 10000"/>
                <a:gd name="connsiteX42" fmla="*/ 10660 w 12003"/>
                <a:gd name="connsiteY42" fmla="*/ 5781 h 10000"/>
                <a:gd name="connsiteX43" fmla="*/ 10902 w 12003"/>
                <a:gd name="connsiteY43" fmla="*/ 5664 h 10000"/>
                <a:gd name="connsiteX44" fmla="*/ 11042 w 12003"/>
                <a:gd name="connsiteY44" fmla="*/ 5255 h 10000"/>
                <a:gd name="connsiteX45" fmla="*/ 11312 w 12003"/>
                <a:gd name="connsiteY45" fmla="*/ 4321 h 10000"/>
                <a:gd name="connsiteX46" fmla="*/ 11639 w 12003"/>
                <a:gd name="connsiteY46" fmla="*/ 5774 h 10000"/>
                <a:gd name="connsiteX47" fmla="*/ 12003 w 12003"/>
                <a:gd name="connsiteY47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359 w 12003"/>
                <a:gd name="connsiteY38" fmla="*/ 1880 h 10000"/>
                <a:gd name="connsiteX39" fmla="*/ 10591 w 12003"/>
                <a:gd name="connsiteY39" fmla="*/ 1880 h 10000"/>
                <a:gd name="connsiteX40" fmla="*/ 10823 w 12003"/>
                <a:gd name="connsiteY40" fmla="*/ 1880 h 10000"/>
                <a:gd name="connsiteX41" fmla="*/ 10660 w 12003"/>
                <a:gd name="connsiteY41" fmla="*/ 5781 h 10000"/>
                <a:gd name="connsiteX42" fmla="*/ 10902 w 12003"/>
                <a:gd name="connsiteY42" fmla="*/ 5664 h 10000"/>
                <a:gd name="connsiteX43" fmla="*/ 11042 w 12003"/>
                <a:gd name="connsiteY43" fmla="*/ 5255 h 10000"/>
                <a:gd name="connsiteX44" fmla="*/ 11312 w 12003"/>
                <a:gd name="connsiteY44" fmla="*/ 4321 h 10000"/>
                <a:gd name="connsiteX45" fmla="*/ 11639 w 12003"/>
                <a:gd name="connsiteY45" fmla="*/ 5774 h 10000"/>
                <a:gd name="connsiteX46" fmla="*/ 12003 w 12003"/>
                <a:gd name="connsiteY46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127 w 12003"/>
                <a:gd name="connsiteY38" fmla="*/ 1880 h 10000"/>
                <a:gd name="connsiteX39" fmla="*/ 10591 w 12003"/>
                <a:gd name="connsiteY39" fmla="*/ 1880 h 10000"/>
                <a:gd name="connsiteX40" fmla="*/ 10823 w 12003"/>
                <a:gd name="connsiteY40" fmla="*/ 1880 h 10000"/>
                <a:gd name="connsiteX41" fmla="*/ 10660 w 12003"/>
                <a:gd name="connsiteY41" fmla="*/ 5781 h 10000"/>
                <a:gd name="connsiteX42" fmla="*/ 10902 w 12003"/>
                <a:gd name="connsiteY42" fmla="*/ 5664 h 10000"/>
                <a:gd name="connsiteX43" fmla="*/ 11042 w 12003"/>
                <a:gd name="connsiteY43" fmla="*/ 5255 h 10000"/>
                <a:gd name="connsiteX44" fmla="*/ 11312 w 12003"/>
                <a:gd name="connsiteY44" fmla="*/ 4321 h 10000"/>
                <a:gd name="connsiteX45" fmla="*/ 11639 w 12003"/>
                <a:gd name="connsiteY45" fmla="*/ 5774 h 10000"/>
                <a:gd name="connsiteX46" fmla="*/ 12003 w 12003"/>
                <a:gd name="connsiteY46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127 w 12003"/>
                <a:gd name="connsiteY38" fmla="*/ 1880 h 10000"/>
                <a:gd name="connsiteX39" fmla="*/ 10591 w 12003"/>
                <a:gd name="connsiteY39" fmla="*/ 1880 h 10000"/>
                <a:gd name="connsiteX40" fmla="*/ 10823 w 12003"/>
                <a:gd name="connsiteY40" fmla="*/ 1880 h 10000"/>
                <a:gd name="connsiteX41" fmla="*/ 10902 w 12003"/>
                <a:gd name="connsiteY41" fmla="*/ 5664 h 10000"/>
                <a:gd name="connsiteX42" fmla="*/ 11042 w 12003"/>
                <a:gd name="connsiteY42" fmla="*/ 5255 h 10000"/>
                <a:gd name="connsiteX43" fmla="*/ 11312 w 12003"/>
                <a:gd name="connsiteY43" fmla="*/ 4321 h 10000"/>
                <a:gd name="connsiteX44" fmla="*/ 11639 w 12003"/>
                <a:gd name="connsiteY44" fmla="*/ 5774 h 10000"/>
                <a:gd name="connsiteX45" fmla="*/ 12003 w 12003"/>
                <a:gd name="connsiteY45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127 w 12003"/>
                <a:gd name="connsiteY38" fmla="*/ 1880 h 10000"/>
                <a:gd name="connsiteX39" fmla="*/ 10591 w 12003"/>
                <a:gd name="connsiteY39" fmla="*/ 1880 h 10000"/>
                <a:gd name="connsiteX40" fmla="*/ 10823 w 12003"/>
                <a:gd name="connsiteY40" fmla="*/ 1880 h 10000"/>
                <a:gd name="connsiteX41" fmla="*/ 11042 w 12003"/>
                <a:gd name="connsiteY41" fmla="*/ 5255 h 10000"/>
                <a:gd name="connsiteX42" fmla="*/ 11312 w 12003"/>
                <a:gd name="connsiteY42" fmla="*/ 4321 h 10000"/>
                <a:gd name="connsiteX43" fmla="*/ 11639 w 12003"/>
                <a:gd name="connsiteY43" fmla="*/ 5774 h 10000"/>
                <a:gd name="connsiteX44" fmla="*/ 12003 w 12003"/>
                <a:gd name="connsiteY44" fmla="*/ 6533 h 10000"/>
                <a:gd name="connsiteX0" fmla="*/ 0 w 12003"/>
                <a:gd name="connsiteY0" fmla="*/ 1880 h 10000"/>
                <a:gd name="connsiteX1" fmla="*/ 627 w 12003"/>
                <a:gd name="connsiteY1" fmla="*/ 1880 h 10000"/>
                <a:gd name="connsiteX2" fmla="*/ 1888 w 12003"/>
                <a:gd name="connsiteY2" fmla="*/ 5912 h 10000"/>
                <a:gd name="connsiteX3" fmla="*/ 2691 w 12003"/>
                <a:gd name="connsiteY3" fmla="*/ 8978 h 10000"/>
                <a:gd name="connsiteX4" fmla="*/ 3409 w 12003"/>
                <a:gd name="connsiteY4" fmla="*/ 8584 h 10000"/>
                <a:gd name="connsiteX5" fmla="*/ 3605 w 12003"/>
                <a:gd name="connsiteY5" fmla="*/ 8000 h 10000"/>
                <a:gd name="connsiteX6" fmla="*/ 3697 w 12003"/>
                <a:gd name="connsiteY6" fmla="*/ 7533 h 10000"/>
                <a:gd name="connsiteX7" fmla="*/ 3953 w 12003"/>
                <a:gd name="connsiteY7" fmla="*/ 6650 h 10000"/>
                <a:gd name="connsiteX8" fmla="*/ 4106 w 12003"/>
                <a:gd name="connsiteY8" fmla="*/ 5832 h 10000"/>
                <a:gd name="connsiteX9" fmla="*/ 4327 w 12003"/>
                <a:gd name="connsiteY9" fmla="*/ 5015 h 10000"/>
                <a:gd name="connsiteX10" fmla="*/ 4608 w 12003"/>
                <a:gd name="connsiteY10" fmla="*/ 2511 h 10000"/>
                <a:gd name="connsiteX11" fmla="*/ 4767 w 12003"/>
                <a:gd name="connsiteY11" fmla="*/ 1810 h 10000"/>
                <a:gd name="connsiteX12" fmla="*/ 4971 w 12003"/>
                <a:gd name="connsiteY12" fmla="*/ 876 h 10000"/>
                <a:gd name="connsiteX13" fmla="*/ 5185 w 12003"/>
                <a:gd name="connsiteY13" fmla="*/ 0 h 10000"/>
                <a:gd name="connsiteX14" fmla="*/ 5640 w 12003"/>
                <a:gd name="connsiteY14" fmla="*/ 1161 h 10000"/>
                <a:gd name="connsiteX15" fmla="*/ 5918 w 12003"/>
                <a:gd name="connsiteY15" fmla="*/ 2504 h 10000"/>
                <a:gd name="connsiteX16" fmla="*/ 6205 w 12003"/>
                <a:gd name="connsiteY16" fmla="*/ 5423 h 10000"/>
                <a:gd name="connsiteX17" fmla="*/ 6617 w 12003"/>
                <a:gd name="connsiteY17" fmla="*/ 7000 h 10000"/>
                <a:gd name="connsiteX18" fmla="*/ 6790 w 12003"/>
                <a:gd name="connsiteY18" fmla="*/ 7409 h 10000"/>
                <a:gd name="connsiteX19" fmla="*/ 7239 w 12003"/>
                <a:gd name="connsiteY19" fmla="*/ 8292 h 10000"/>
                <a:gd name="connsiteX20" fmla="*/ 7389 w 12003"/>
                <a:gd name="connsiteY20" fmla="*/ 8818 h 10000"/>
                <a:gd name="connsiteX21" fmla="*/ 7509 w 12003"/>
                <a:gd name="connsiteY21" fmla="*/ 8934 h 10000"/>
                <a:gd name="connsiteX22" fmla="*/ 7612 w 12003"/>
                <a:gd name="connsiteY22" fmla="*/ 9051 h 10000"/>
                <a:gd name="connsiteX23" fmla="*/ 7713 w 12003"/>
                <a:gd name="connsiteY23" fmla="*/ 9285 h 10000"/>
                <a:gd name="connsiteX24" fmla="*/ 7928 w 12003"/>
                <a:gd name="connsiteY24" fmla="*/ 9693 h 10000"/>
                <a:gd name="connsiteX25" fmla="*/ 8076 w 12003"/>
                <a:gd name="connsiteY25" fmla="*/ 9985 h 10000"/>
                <a:gd name="connsiteX26" fmla="*/ 8355 w 12003"/>
                <a:gd name="connsiteY26" fmla="*/ 9752 h 10000"/>
                <a:gd name="connsiteX27" fmla="*/ 8848 w 12003"/>
                <a:gd name="connsiteY27" fmla="*/ 7358 h 10000"/>
                <a:gd name="connsiteX28" fmla="*/ 8996 w 12003"/>
                <a:gd name="connsiteY28" fmla="*/ 6482 h 10000"/>
                <a:gd name="connsiteX29" fmla="*/ 9043 w 12003"/>
                <a:gd name="connsiteY29" fmla="*/ 6307 h 10000"/>
                <a:gd name="connsiteX30" fmla="*/ 9201 w 12003"/>
                <a:gd name="connsiteY30" fmla="*/ 5606 h 10000"/>
                <a:gd name="connsiteX31" fmla="*/ 9238 w 12003"/>
                <a:gd name="connsiteY31" fmla="*/ 5372 h 10000"/>
                <a:gd name="connsiteX32" fmla="*/ 9293 w 12003"/>
                <a:gd name="connsiteY32" fmla="*/ 5139 h 10000"/>
                <a:gd name="connsiteX33" fmla="*/ 9332 w 12003"/>
                <a:gd name="connsiteY33" fmla="*/ 5022 h 10000"/>
                <a:gd name="connsiteX34" fmla="*/ 9396 w 12003"/>
                <a:gd name="connsiteY34" fmla="*/ 4672 h 10000"/>
                <a:gd name="connsiteX35" fmla="*/ 9535 w 12003"/>
                <a:gd name="connsiteY35" fmla="*/ 4204 h 10000"/>
                <a:gd name="connsiteX36" fmla="*/ 9638 w 12003"/>
                <a:gd name="connsiteY36" fmla="*/ 3854 h 10000"/>
                <a:gd name="connsiteX37" fmla="*/ 9834 w 12003"/>
                <a:gd name="connsiteY37" fmla="*/ 3387 h 10000"/>
                <a:gd name="connsiteX38" fmla="*/ 10127 w 12003"/>
                <a:gd name="connsiteY38" fmla="*/ 1880 h 10000"/>
                <a:gd name="connsiteX39" fmla="*/ 10591 w 12003"/>
                <a:gd name="connsiteY39" fmla="*/ 1880 h 10000"/>
                <a:gd name="connsiteX40" fmla="*/ 10823 w 12003"/>
                <a:gd name="connsiteY40" fmla="*/ 1880 h 10000"/>
                <a:gd name="connsiteX41" fmla="*/ 11312 w 12003"/>
                <a:gd name="connsiteY41" fmla="*/ 4321 h 10000"/>
                <a:gd name="connsiteX42" fmla="*/ 11639 w 12003"/>
                <a:gd name="connsiteY42" fmla="*/ 5774 h 10000"/>
                <a:gd name="connsiteX43" fmla="*/ 12003 w 12003"/>
                <a:gd name="connsiteY43" fmla="*/ 6533 h 10000"/>
                <a:gd name="connsiteX0" fmla="*/ 0 w 12114"/>
                <a:gd name="connsiteY0" fmla="*/ 1880 h 10000"/>
                <a:gd name="connsiteX1" fmla="*/ 627 w 12114"/>
                <a:gd name="connsiteY1" fmla="*/ 1880 h 10000"/>
                <a:gd name="connsiteX2" fmla="*/ 1888 w 12114"/>
                <a:gd name="connsiteY2" fmla="*/ 5912 h 10000"/>
                <a:gd name="connsiteX3" fmla="*/ 2691 w 12114"/>
                <a:gd name="connsiteY3" fmla="*/ 8978 h 10000"/>
                <a:gd name="connsiteX4" fmla="*/ 3409 w 12114"/>
                <a:gd name="connsiteY4" fmla="*/ 8584 h 10000"/>
                <a:gd name="connsiteX5" fmla="*/ 3605 w 12114"/>
                <a:gd name="connsiteY5" fmla="*/ 8000 h 10000"/>
                <a:gd name="connsiteX6" fmla="*/ 3697 w 12114"/>
                <a:gd name="connsiteY6" fmla="*/ 7533 h 10000"/>
                <a:gd name="connsiteX7" fmla="*/ 3953 w 12114"/>
                <a:gd name="connsiteY7" fmla="*/ 6650 h 10000"/>
                <a:gd name="connsiteX8" fmla="*/ 4106 w 12114"/>
                <a:gd name="connsiteY8" fmla="*/ 5832 h 10000"/>
                <a:gd name="connsiteX9" fmla="*/ 4327 w 12114"/>
                <a:gd name="connsiteY9" fmla="*/ 5015 h 10000"/>
                <a:gd name="connsiteX10" fmla="*/ 4608 w 12114"/>
                <a:gd name="connsiteY10" fmla="*/ 2511 h 10000"/>
                <a:gd name="connsiteX11" fmla="*/ 4767 w 12114"/>
                <a:gd name="connsiteY11" fmla="*/ 1810 h 10000"/>
                <a:gd name="connsiteX12" fmla="*/ 4971 w 12114"/>
                <a:gd name="connsiteY12" fmla="*/ 876 h 10000"/>
                <a:gd name="connsiteX13" fmla="*/ 5185 w 12114"/>
                <a:gd name="connsiteY13" fmla="*/ 0 h 10000"/>
                <a:gd name="connsiteX14" fmla="*/ 5640 w 12114"/>
                <a:gd name="connsiteY14" fmla="*/ 1161 h 10000"/>
                <a:gd name="connsiteX15" fmla="*/ 5918 w 12114"/>
                <a:gd name="connsiteY15" fmla="*/ 2504 h 10000"/>
                <a:gd name="connsiteX16" fmla="*/ 6205 w 12114"/>
                <a:gd name="connsiteY16" fmla="*/ 5423 h 10000"/>
                <a:gd name="connsiteX17" fmla="*/ 6617 w 12114"/>
                <a:gd name="connsiteY17" fmla="*/ 7000 h 10000"/>
                <a:gd name="connsiteX18" fmla="*/ 6790 w 12114"/>
                <a:gd name="connsiteY18" fmla="*/ 7409 h 10000"/>
                <a:gd name="connsiteX19" fmla="*/ 7239 w 12114"/>
                <a:gd name="connsiteY19" fmla="*/ 8292 h 10000"/>
                <a:gd name="connsiteX20" fmla="*/ 7389 w 12114"/>
                <a:gd name="connsiteY20" fmla="*/ 8818 h 10000"/>
                <a:gd name="connsiteX21" fmla="*/ 7509 w 12114"/>
                <a:gd name="connsiteY21" fmla="*/ 8934 h 10000"/>
                <a:gd name="connsiteX22" fmla="*/ 7612 w 12114"/>
                <a:gd name="connsiteY22" fmla="*/ 9051 h 10000"/>
                <a:gd name="connsiteX23" fmla="*/ 7713 w 12114"/>
                <a:gd name="connsiteY23" fmla="*/ 9285 h 10000"/>
                <a:gd name="connsiteX24" fmla="*/ 7928 w 12114"/>
                <a:gd name="connsiteY24" fmla="*/ 9693 h 10000"/>
                <a:gd name="connsiteX25" fmla="*/ 8076 w 12114"/>
                <a:gd name="connsiteY25" fmla="*/ 9985 h 10000"/>
                <a:gd name="connsiteX26" fmla="*/ 8355 w 12114"/>
                <a:gd name="connsiteY26" fmla="*/ 9752 h 10000"/>
                <a:gd name="connsiteX27" fmla="*/ 8848 w 12114"/>
                <a:gd name="connsiteY27" fmla="*/ 7358 h 10000"/>
                <a:gd name="connsiteX28" fmla="*/ 8996 w 12114"/>
                <a:gd name="connsiteY28" fmla="*/ 6482 h 10000"/>
                <a:gd name="connsiteX29" fmla="*/ 9043 w 12114"/>
                <a:gd name="connsiteY29" fmla="*/ 6307 h 10000"/>
                <a:gd name="connsiteX30" fmla="*/ 9201 w 12114"/>
                <a:gd name="connsiteY30" fmla="*/ 5606 h 10000"/>
                <a:gd name="connsiteX31" fmla="*/ 9238 w 12114"/>
                <a:gd name="connsiteY31" fmla="*/ 5372 h 10000"/>
                <a:gd name="connsiteX32" fmla="*/ 9293 w 12114"/>
                <a:gd name="connsiteY32" fmla="*/ 5139 h 10000"/>
                <a:gd name="connsiteX33" fmla="*/ 9332 w 12114"/>
                <a:gd name="connsiteY33" fmla="*/ 5022 h 10000"/>
                <a:gd name="connsiteX34" fmla="*/ 9396 w 12114"/>
                <a:gd name="connsiteY34" fmla="*/ 4672 h 10000"/>
                <a:gd name="connsiteX35" fmla="*/ 9535 w 12114"/>
                <a:gd name="connsiteY35" fmla="*/ 4204 h 10000"/>
                <a:gd name="connsiteX36" fmla="*/ 9638 w 12114"/>
                <a:gd name="connsiteY36" fmla="*/ 3854 h 10000"/>
                <a:gd name="connsiteX37" fmla="*/ 9834 w 12114"/>
                <a:gd name="connsiteY37" fmla="*/ 3387 h 10000"/>
                <a:gd name="connsiteX38" fmla="*/ 10127 w 12114"/>
                <a:gd name="connsiteY38" fmla="*/ 1880 h 10000"/>
                <a:gd name="connsiteX39" fmla="*/ 10591 w 12114"/>
                <a:gd name="connsiteY39" fmla="*/ 1880 h 10000"/>
                <a:gd name="connsiteX40" fmla="*/ 10823 w 12114"/>
                <a:gd name="connsiteY40" fmla="*/ 1880 h 10000"/>
                <a:gd name="connsiteX41" fmla="*/ 11312 w 12114"/>
                <a:gd name="connsiteY41" fmla="*/ 4321 h 10000"/>
                <a:gd name="connsiteX42" fmla="*/ 11639 w 12114"/>
                <a:gd name="connsiteY42" fmla="*/ 5774 h 10000"/>
                <a:gd name="connsiteX43" fmla="*/ 12114 w 12114"/>
                <a:gd name="connsiteY43" fmla="*/ 4964 h 10000"/>
                <a:gd name="connsiteX0" fmla="*/ 0 w 12114"/>
                <a:gd name="connsiteY0" fmla="*/ 1880 h 9985"/>
                <a:gd name="connsiteX1" fmla="*/ 627 w 12114"/>
                <a:gd name="connsiteY1" fmla="*/ 1880 h 9985"/>
                <a:gd name="connsiteX2" fmla="*/ 1888 w 12114"/>
                <a:gd name="connsiteY2" fmla="*/ 5912 h 9985"/>
                <a:gd name="connsiteX3" fmla="*/ 2691 w 12114"/>
                <a:gd name="connsiteY3" fmla="*/ 8978 h 9985"/>
                <a:gd name="connsiteX4" fmla="*/ 3409 w 12114"/>
                <a:gd name="connsiteY4" fmla="*/ 8584 h 9985"/>
                <a:gd name="connsiteX5" fmla="*/ 3605 w 12114"/>
                <a:gd name="connsiteY5" fmla="*/ 8000 h 9985"/>
                <a:gd name="connsiteX6" fmla="*/ 3697 w 12114"/>
                <a:gd name="connsiteY6" fmla="*/ 7533 h 9985"/>
                <a:gd name="connsiteX7" fmla="*/ 3953 w 12114"/>
                <a:gd name="connsiteY7" fmla="*/ 6650 h 9985"/>
                <a:gd name="connsiteX8" fmla="*/ 4106 w 12114"/>
                <a:gd name="connsiteY8" fmla="*/ 5832 h 9985"/>
                <a:gd name="connsiteX9" fmla="*/ 4327 w 12114"/>
                <a:gd name="connsiteY9" fmla="*/ 5015 h 9985"/>
                <a:gd name="connsiteX10" fmla="*/ 4608 w 12114"/>
                <a:gd name="connsiteY10" fmla="*/ 2511 h 9985"/>
                <a:gd name="connsiteX11" fmla="*/ 4767 w 12114"/>
                <a:gd name="connsiteY11" fmla="*/ 1810 h 9985"/>
                <a:gd name="connsiteX12" fmla="*/ 4971 w 12114"/>
                <a:gd name="connsiteY12" fmla="*/ 876 h 9985"/>
                <a:gd name="connsiteX13" fmla="*/ 5185 w 12114"/>
                <a:gd name="connsiteY13" fmla="*/ 0 h 9985"/>
                <a:gd name="connsiteX14" fmla="*/ 5640 w 12114"/>
                <a:gd name="connsiteY14" fmla="*/ 1161 h 9985"/>
                <a:gd name="connsiteX15" fmla="*/ 5918 w 12114"/>
                <a:gd name="connsiteY15" fmla="*/ 2504 h 9985"/>
                <a:gd name="connsiteX16" fmla="*/ 6205 w 12114"/>
                <a:gd name="connsiteY16" fmla="*/ 5423 h 9985"/>
                <a:gd name="connsiteX17" fmla="*/ 6617 w 12114"/>
                <a:gd name="connsiteY17" fmla="*/ 7000 h 9985"/>
                <a:gd name="connsiteX18" fmla="*/ 6790 w 12114"/>
                <a:gd name="connsiteY18" fmla="*/ 7409 h 9985"/>
                <a:gd name="connsiteX19" fmla="*/ 7239 w 12114"/>
                <a:gd name="connsiteY19" fmla="*/ 8292 h 9985"/>
                <a:gd name="connsiteX20" fmla="*/ 7389 w 12114"/>
                <a:gd name="connsiteY20" fmla="*/ 8818 h 9985"/>
                <a:gd name="connsiteX21" fmla="*/ 7509 w 12114"/>
                <a:gd name="connsiteY21" fmla="*/ 8934 h 9985"/>
                <a:gd name="connsiteX22" fmla="*/ 7612 w 12114"/>
                <a:gd name="connsiteY22" fmla="*/ 9051 h 9985"/>
                <a:gd name="connsiteX23" fmla="*/ 7713 w 12114"/>
                <a:gd name="connsiteY23" fmla="*/ 9285 h 9985"/>
                <a:gd name="connsiteX24" fmla="*/ 7928 w 12114"/>
                <a:gd name="connsiteY24" fmla="*/ 9693 h 9985"/>
                <a:gd name="connsiteX25" fmla="*/ 8076 w 12114"/>
                <a:gd name="connsiteY25" fmla="*/ 9985 h 9985"/>
                <a:gd name="connsiteX26" fmla="*/ 8355 w 12114"/>
                <a:gd name="connsiteY26" fmla="*/ 9752 h 9985"/>
                <a:gd name="connsiteX27" fmla="*/ 8848 w 12114"/>
                <a:gd name="connsiteY27" fmla="*/ 7358 h 9985"/>
                <a:gd name="connsiteX28" fmla="*/ 8996 w 12114"/>
                <a:gd name="connsiteY28" fmla="*/ 6482 h 9985"/>
                <a:gd name="connsiteX29" fmla="*/ 9043 w 12114"/>
                <a:gd name="connsiteY29" fmla="*/ 6307 h 9985"/>
                <a:gd name="connsiteX30" fmla="*/ 9201 w 12114"/>
                <a:gd name="connsiteY30" fmla="*/ 5606 h 9985"/>
                <a:gd name="connsiteX31" fmla="*/ 9238 w 12114"/>
                <a:gd name="connsiteY31" fmla="*/ 5372 h 9985"/>
                <a:gd name="connsiteX32" fmla="*/ 9293 w 12114"/>
                <a:gd name="connsiteY32" fmla="*/ 5139 h 9985"/>
                <a:gd name="connsiteX33" fmla="*/ 9332 w 12114"/>
                <a:gd name="connsiteY33" fmla="*/ 5022 h 9985"/>
                <a:gd name="connsiteX34" fmla="*/ 9396 w 12114"/>
                <a:gd name="connsiteY34" fmla="*/ 4672 h 9985"/>
                <a:gd name="connsiteX35" fmla="*/ 9535 w 12114"/>
                <a:gd name="connsiteY35" fmla="*/ 4204 h 9985"/>
                <a:gd name="connsiteX36" fmla="*/ 9638 w 12114"/>
                <a:gd name="connsiteY36" fmla="*/ 3854 h 9985"/>
                <a:gd name="connsiteX37" fmla="*/ 9834 w 12114"/>
                <a:gd name="connsiteY37" fmla="*/ 3387 h 9985"/>
                <a:gd name="connsiteX38" fmla="*/ 10127 w 12114"/>
                <a:gd name="connsiteY38" fmla="*/ 1880 h 9985"/>
                <a:gd name="connsiteX39" fmla="*/ 10538 w 12114"/>
                <a:gd name="connsiteY39" fmla="*/ 1500 h 9985"/>
                <a:gd name="connsiteX40" fmla="*/ 10823 w 12114"/>
                <a:gd name="connsiteY40" fmla="*/ 1880 h 9985"/>
                <a:gd name="connsiteX41" fmla="*/ 11312 w 12114"/>
                <a:gd name="connsiteY41" fmla="*/ 4321 h 9985"/>
                <a:gd name="connsiteX42" fmla="*/ 11639 w 12114"/>
                <a:gd name="connsiteY42" fmla="*/ 5774 h 9985"/>
                <a:gd name="connsiteX43" fmla="*/ 12114 w 12114"/>
                <a:gd name="connsiteY43" fmla="*/ 4964 h 9985"/>
                <a:gd name="connsiteX0" fmla="*/ 0 w 10000"/>
                <a:gd name="connsiteY0" fmla="*/ 1883 h 10000"/>
                <a:gd name="connsiteX1" fmla="*/ 280 w 10000"/>
                <a:gd name="connsiteY1" fmla="*/ 1529 h 10000"/>
                <a:gd name="connsiteX2" fmla="*/ 518 w 10000"/>
                <a:gd name="connsiteY2" fmla="*/ 1883 h 10000"/>
                <a:gd name="connsiteX3" fmla="*/ 1559 w 10000"/>
                <a:gd name="connsiteY3" fmla="*/ 5921 h 10000"/>
                <a:gd name="connsiteX4" fmla="*/ 2221 w 10000"/>
                <a:gd name="connsiteY4" fmla="*/ 8991 h 10000"/>
                <a:gd name="connsiteX5" fmla="*/ 2814 w 10000"/>
                <a:gd name="connsiteY5" fmla="*/ 8597 h 10000"/>
                <a:gd name="connsiteX6" fmla="*/ 2976 w 10000"/>
                <a:gd name="connsiteY6" fmla="*/ 8012 h 10000"/>
                <a:gd name="connsiteX7" fmla="*/ 3052 w 10000"/>
                <a:gd name="connsiteY7" fmla="*/ 7544 h 10000"/>
                <a:gd name="connsiteX8" fmla="*/ 3263 w 10000"/>
                <a:gd name="connsiteY8" fmla="*/ 6660 h 10000"/>
                <a:gd name="connsiteX9" fmla="*/ 3389 w 10000"/>
                <a:gd name="connsiteY9" fmla="*/ 5841 h 10000"/>
                <a:gd name="connsiteX10" fmla="*/ 3572 w 10000"/>
                <a:gd name="connsiteY10" fmla="*/ 5023 h 10000"/>
                <a:gd name="connsiteX11" fmla="*/ 3804 w 10000"/>
                <a:gd name="connsiteY11" fmla="*/ 2515 h 10000"/>
                <a:gd name="connsiteX12" fmla="*/ 3935 w 10000"/>
                <a:gd name="connsiteY12" fmla="*/ 1813 h 10000"/>
                <a:gd name="connsiteX13" fmla="*/ 4104 w 10000"/>
                <a:gd name="connsiteY13" fmla="*/ 877 h 10000"/>
                <a:gd name="connsiteX14" fmla="*/ 4280 w 10000"/>
                <a:gd name="connsiteY14" fmla="*/ 0 h 10000"/>
                <a:gd name="connsiteX15" fmla="*/ 4656 w 10000"/>
                <a:gd name="connsiteY15" fmla="*/ 1163 h 10000"/>
                <a:gd name="connsiteX16" fmla="*/ 4885 w 10000"/>
                <a:gd name="connsiteY16" fmla="*/ 2508 h 10000"/>
                <a:gd name="connsiteX17" fmla="*/ 5122 w 10000"/>
                <a:gd name="connsiteY17" fmla="*/ 5431 h 10000"/>
                <a:gd name="connsiteX18" fmla="*/ 5462 w 10000"/>
                <a:gd name="connsiteY18" fmla="*/ 7011 h 10000"/>
                <a:gd name="connsiteX19" fmla="*/ 5605 w 10000"/>
                <a:gd name="connsiteY19" fmla="*/ 7420 h 10000"/>
                <a:gd name="connsiteX20" fmla="*/ 5976 w 10000"/>
                <a:gd name="connsiteY20" fmla="*/ 8304 h 10000"/>
                <a:gd name="connsiteX21" fmla="*/ 6100 w 10000"/>
                <a:gd name="connsiteY21" fmla="*/ 8831 h 10000"/>
                <a:gd name="connsiteX22" fmla="*/ 6199 w 10000"/>
                <a:gd name="connsiteY22" fmla="*/ 8947 h 10000"/>
                <a:gd name="connsiteX23" fmla="*/ 6284 w 10000"/>
                <a:gd name="connsiteY23" fmla="*/ 9065 h 10000"/>
                <a:gd name="connsiteX24" fmla="*/ 6367 w 10000"/>
                <a:gd name="connsiteY24" fmla="*/ 9299 h 10000"/>
                <a:gd name="connsiteX25" fmla="*/ 6544 w 10000"/>
                <a:gd name="connsiteY25" fmla="*/ 9708 h 10000"/>
                <a:gd name="connsiteX26" fmla="*/ 6667 w 10000"/>
                <a:gd name="connsiteY26" fmla="*/ 10000 h 10000"/>
                <a:gd name="connsiteX27" fmla="*/ 6897 w 10000"/>
                <a:gd name="connsiteY27" fmla="*/ 9767 h 10000"/>
                <a:gd name="connsiteX28" fmla="*/ 7304 w 10000"/>
                <a:gd name="connsiteY28" fmla="*/ 7369 h 10000"/>
                <a:gd name="connsiteX29" fmla="*/ 7426 w 10000"/>
                <a:gd name="connsiteY29" fmla="*/ 6492 h 10000"/>
                <a:gd name="connsiteX30" fmla="*/ 7465 w 10000"/>
                <a:gd name="connsiteY30" fmla="*/ 6316 h 10000"/>
                <a:gd name="connsiteX31" fmla="*/ 7595 w 10000"/>
                <a:gd name="connsiteY31" fmla="*/ 5614 h 10000"/>
                <a:gd name="connsiteX32" fmla="*/ 7626 w 10000"/>
                <a:gd name="connsiteY32" fmla="*/ 5380 h 10000"/>
                <a:gd name="connsiteX33" fmla="*/ 7671 w 10000"/>
                <a:gd name="connsiteY33" fmla="*/ 5147 h 10000"/>
                <a:gd name="connsiteX34" fmla="*/ 7703 w 10000"/>
                <a:gd name="connsiteY34" fmla="*/ 5030 h 10000"/>
                <a:gd name="connsiteX35" fmla="*/ 7756 w 10000"/>
                <a:gd name="connsiteY35" fmla="*/ 4679 h 10000"/>
                <a:gd name="connsiteX36" fmla="*/ 7871 w 10000"/>
                <a:gd name="connsiteY36" fmla="*/ 4210 h 10000"/>
                <a:gd name="connsiteX37" fmla="*/ 7956 w 10000"/>
                <a:gd name="connsiteY37" fmla="*/ 3860 h 10000"/>
                <a:gd name="connsiteX38" fmla="*/ 8118 w 10000"/>
                <a:gd name="connsiteY38" fmla="*/ 3392 h 10000"/>
                <a:gd name="connsiteX39" fmla="*/ 8360 w 10000"/>
                <a:gd name="connsiteY39" fmla="*/ 1883 h 10000"/>
                <a:gd name="connsiteX40" fmla="*/ 8699 w 10000"/>
                <a:gd name="connsiteY40" fmla="*/ 1502 h 10000"/>
                <a:gd name="connsiteX41" fmla="*/ 8934 w 10000"/>
                <a:gd name="connsiteY41" fmla="*/ 1883 h 10000"/>
                <a:gd name="connsiteX42" fmla="*/ 9338 w 10000"/>
                <a:gd name="connsiteY42" fmla="*/ 4327 h 10000"/>
                <a:gd name="connsiteX43" fmla="*/ 9608 w 10000"/>
                <a:gd name="connsiteY43" fmla="*/ 5783 h 10000"/>
                <a:gd name="connsiteX44" fmla="*/ 10000 w 10000"/>
                <a:gd name="connsiteY44" fmla="*/ 497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0" y="1883"/>
                  </a:moveTo>
                  <a:cubicBezTo>
                    <a:pt x="49" y="1900"/>
                    <a:pt x="194" y="1529"/>
                    <a:pt x="280" y="1529"/>
                  </a:cubicBezTo>
                  <a:cubicBezTo>
                    <a:pt x="366" y="1529"/>
                    <a:pt x="307" y="1227"/>
                    <a:pt x="518" y="1883"/>
                  </a:cubicBezTo>
                  <a:cubicBezTo>
                    <a:pt x="758" y="2399"/>
                    <a:pt x="1431" y="5834"/>
                    <a:pt x="1559" y="5921"/>
                  </a:cubicBezTo>
                  <a:cubicBezTo>
                    <a:pt x="1597" y="6213"/>
                    <a:pt x="2166" y="8932"/>
                    <a:pt x="2221" y="8991"/>
                  </a:cubicBezTo>
                  <a:cubicBezTo>
                    <a:pt x="2352" y="9013"/>
                    <a:pt x="2675" y="8743"/>
                    <a:pt x="2814" y="8597"/>
                  </a:cubicBezTo>
                  <a:cubicBezTo>
                    <a:pt x="2864" y="8356"/>
                    <a:pt x="2928" y="8282"/>
                    <a:pt x="2976" y="8012"/>
                  </a:cubicBezTo>
                  <a:cubicBezTo>
                    <a:pt x="3002" y="7859"/>
                    <a:pt x="3024" y="7684"/>
                    <a:pt x="3052" y="7544"/>
                  </a:cubicBezTo>
                  <a:cubicBezTo>
                    <a:pt x="3099" y="7318"/>
                    <a:pt x="3207" y="6944"/>
                    <a:pt x="3263" y="6660"/>
                  </a:cubicBezTo>
                  <a:cubicBezTo>
                    <a:pt x="3276" y="6572"/>
                    <a:pt x="3334" y="6294"/>
                    <a:pt x="3389" y="5841"/>
                  </a:cubicBezTo>
                  <a:cubicBezTo>
                    <a:pt x="3441" y="5570"/>
                    <a:pt x="3503" y="5577"/>
                    <a:pt x="3572" y="5023"/>
                  </a:cubicBezTo>
                  <a:cubicBezTo>
                    <a:pt x="3641" y="4467"/>
                    <a:pt x="3744" y="3049"/>
                    <a:pt x="3804" y="2515"/>
                  </a:cubicBezTo>
                  <a:cubicBezTo>
                    <a:pt x="3864" y="1981"/>
                    <a:pt x="3886" y="2083"/>
                    <a:pt x="3935" y="1813"/>
                  </a:cubicBezTo>
                  <a:cubicBezTo>
                    <a:pt x="3990" y="1469"/>
                    <a:pt x="4042" y="1141"/>
                    <a:pt x="4104" y="877"/>
                  </a:cubicBezTo>
                  <a:cubicBezTo>
                    <a:pt x="4161" y="578"/>
                    <a:pt x="4208" y="153"/>
                    <a:pt x="4280" y="0"/>
                  </a:cubicBezTo>
                  <a:cubicBezTo>
                    <a:pt x="4372" y="44"/>
                    <a:pt x="4555" y="746"/>
                    <a:pt x="4656" y="1163"/>
                  </a:cubicBezTo>
                  <a:cubicBezTo>
                    <a:pt x="4756" y="1579"/>
                    <a:pt x="4807" y="1799"/>
                    <a:pt x="4885" y="2508"/>
                  </a:cubicBezTo>
                  <a:cubicBezTo>
                    <a:pt x="4963" y="3217"/>
                    <a:pt x="5026" y="4679"/>
                    <a:pt x="5122" y="5431"/>
                  </a:cubicBezTo>
                  <a:cubicBezTo>
                    <a:pt x="5128" y="5885"/>
                    <a:pt x="5439" y="6594"/>
                    <a:pt x="5462" y="7011"/>
                  </a:cubicBezTo>
                  <a:cubicBezTo>
                    <a:pt x="5495" y="7266"/>
                    <a:pt x="5568" y="7237"/>
                    <a:pt x="5605" y="7420"/>
                  </a:cubicBezTo>
                  <a:cubicBezTo>
                    <a:pt x="5719" y="8005"/>
                    <a:pt x="5862" y="7727"/>
                    <a:pt x="5976" y="8304"/>
                  </a:cubicBezTo>
                  <a:cubicBezTo>
                    <a:pt x="6015" y="8502"/>
                    <a:pt x="6059" y="8626"/>
                    <a:pt x="6100" y="8831"/>
                  </a:cubicBezTo>
                  <a:cubicBezTo>
                    <a:pt x="6127" y="8969"/>
                    <a:pt x="6165" y="8918"/>
                    <a:pt x="6199" y="8947"/>
                  </a:cubicBezTo>
                  <a:cubicBezTo>
                    <a:pt x="6261" y="9109"/>
                    <a:pt x="6161" y="8867"/>
                    <a:pt x="6284" y="9065"/>
                  </a:cubicBezTo>
                  <a:cubicBezTo>
                    <a:pt x="6310" y="9109"/>
                    <a:pt x="6341" y="9226"/>
                    <a:pt x="6367" y="9299"/>
                  </a:cubicBezTo>
                  <a:cubicBezTo>
                    <a:pt x="6426" y="9459"/>
                    <a:pt x="6485" y="9576"/>
                    <a:pt x="6544" y="9708"/>
                  </a:cubicBezTo>
                  <a:cubicBezTo>
                    <a:pt x="6586" y="9803"/>
                    <a:pt x="6624" y="9935"/>
                    <a:pt x="6667" y="10000"/>
                  </a:cubicBezTo>
                  <a:cubicBezTo>
                    <a:pt x="6839" y="9942"/>
                    <a:pt x="6799" y="10015"/>
                    <a:pt x="6897" y="9767"/>
                  </a:cubicBezTo>
                  <a:cubicBezTo>
                    <a:pt x="7034" y="8984"/>
                    <a:pt x="7160" y="8092"/>
                    <a:pt x="7304" y="7369"/>
                  </a:cubicBezTo>
                  <a:cubicBezTo>
                    <a:pt x="7349" y="7135"/>
                    <a:pt x="7388" y="6784"/>
                    <a:pt x="7426" y="6492"/>
                  </a:cubicBezTo>
                  <a:cubicBezTo>
                    <a:pt x="7437" y="6411"/>
                    <a:pt x="7452" y="6375"/>
                    <a:pt x="7465" y="6316"/>
                  </a:cubicBezTo>
                  <a:cubicBezTo>
                    <a:pt x="7510" y="6097"/>
                    <a:pt x="7551" y="5841"/>
                    <a:pt x="7595" y="5614"/>
                  </a:cubicBezTo>
                  <a:cubicBezTo>
                    <a:pt x="7608" y="5555"/>
                    <a:pt x="7614" y="5446"/>
                    <a:pt x="7626" y="5380"/>
                  </a:cubicBezTo>
                  <a:cubicBezTo>
                    <a:pt x="7640" y="5293"/>
                    <a:pt x="7656" y="5212"/>
                    <a:pt x="7671" y="5147"/>
                  </a:cubicBezTo>
                  <a:cubicBezTo>
                    <a:pt x="7683" y="5110"/>
                    <a:pt x="7694" y="5081"/>
                    <a:pt x="7703" y="5030"/>
                  </a:cubicBezTo>
                  <a:cubicBezTo>
                    <a:pt x="7722" y="4927"/>
                    <a:pt x="7737" y="4781"/>
                    <a:pt x="7756" y="4679"/>
                  </a:cubicBezTo>
                  <a:cubicBezTo>
                    <a:pt x="7793" y="4489"/>
                    <a:pt x="7831" y="4357"/>
                    <a:pt x="7871" y="4210"/>
                  </a:cubicBezTo>
                  <a:cubicBezTo>
                    <a:pt x="7901" y="4094"/>
                    <a:pt x="7923" y="3948"/>
                    <a:pt x="7956" y="3860"/>
                  </a:cubicBezTo>
                  <a:cubicBezTo>
                    <a:pt x="7999" y="3882"/>
                    <a:pt x="8074" y="3385"/>
                    <a:pt x="8118" y="3392"/>
                  </a:cubicBezTo>
                  <a:cubicBezTo>
                    <a:pt x="8217" y="3063"/>
                    <a:pt x="8256" y="2134"/>
                    <a:pt x="8360" y="1883"/>
                  </a:cubicBezTo>
                  <a:cubicBezTo>
                    <a:pt x="8370" y="1920"/>
                    <a:pt x="8689" y="1472"/>
                    <a:pt x="8699" y="1502"/>
                  </a:cubicBezTo>
                  <a:cubicBezTo>
                    <a:pt x="8718" y="1560"/>
                    <a:pt x="8915" y="1825"/>
                    <a:pt x="8934" y="1883"/>
                  </a:cubicBezTo>
                  <a:cubicBezTo>
                    <a:pt x="9033" y="2290"/>
                    <a:pt x="9226" y="3678"/>
                    <a:pt x="9338" y="4327"/>
                  </a:cubicBezTo>
                  <a:cubicBezTo>
                    <a:pt x="9450" y="4977"/>
                    <a:pt x="9497" y="5676"/>
                    <a:pt x="9608" y="5783"/>
                  </a:cubicBezTo>
                  <a:cubicBezTo>
                    <a:pt x="9719" y="5890"/>
                    <a:pt x="9938" y="4810"/>
                    <a:pt x="10000" y="4971"/>
                  </a:cubicBezTo>
                </a:path>
              </a:pathLst>
            </a:custGeom>
            <a:noFill/>
            <a:ln w="28575">
              <a:solidFill>
                <a:srgbClr val="C4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3" name="AutoShape 6">
              <a:extLst>
                <a:ext uri="{FF2B5EF4-FFF2-40B4-BE49-F238E27FC236}">
                  <a16:creationId xmlns:a16="http://schemas.microsoft.com/office/drawing/2014/main" id="{17CCA8FC-FA4E-464F-8EFC-0E232AD4DD8D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271810" y="2437271"/>
              <a:ext cx="0" cy="166191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18CE6C09-4DA4-4AF1-B155-C19DC3A06EF5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221571" y="3672379"/>
              <a:ext cx="741010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6237B7D0-41D1-4643-9176-0CAAC21C59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8023" y="2155311"/>
              <a:ext cx="890517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Time Error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4ECE4B9E-EE1B-4649-8CB1-49AE936067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74107" y="3592631"/>
              <a:ext cx="169862" cy="1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/>
                <a:t>0</a:t>
              </a:r>
              <a:endParaRPr lang="en-US" sz="1600"/>
            </a:p>
          </p:txBody>
        </p:sp>
        <p:cxnSp>
          <p:nvCxnSpPr>
            <p:cNvPr id="17" name="AutoShape 10">
              <a:extLst>
                <a:ext uri="{FF2B5EF4-FFF2-40B4-BE49-F238E27FC236}">
                  <a16:creationId xmlns:a16="http://schemas.microsoft.com/office/drawing/2014/main" id="{E4B46529-D57B-411B-B640-AA847ABFC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21571" y="3309859"/>
              <a:ext cx="7454552" cy="0"/>
            </a:xfrm>
            <a:prstGeom prst="straightConnector1">
              <a:avLst/>
            </a:prstGeom>
            <a:noFill/>
            <a:ln w="19050">
              <a:solidFill>
                <a:schemeClr val="accent5"/>
              </a:solidFill>
              <a:prstDash val="dash"/>
              <a:round/>
              <a:headEnd/>
              <a:tailEnd/>
            </a:ln>
          </p:spPr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48E83FDD-6190-4B9D-9821-340A07E8CD8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87652" y="3169543"/>
              <a:ext cx="2976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i="1" err="1"/>
                <a:t>cTE</a:t>
              </a:r>
              <a:endParaRPr lang="en-US" sz="1600" b="1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E0AE7D8A-C24E-435B-A12A-DBDB5BC40A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8167" y="2612576"/>
              <a:ext cx="5971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i="1" err="1"/>
                <a:t>Max|TE</a:t>
              </a:r>
              <a:r>
                <a:rPr lang="en-GB" sz="1600" b="1" i="1"/>
                <a:t>|</a:t>
              </a:r>
              <a:endParaRPr lang="en-US" sz="1600" b="1"/>
            </a:p>
          </p:txBody>
        </p: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E5B70A95-8966-4142-A9B0-813BF2F6D8AA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5855322" y="3853268"/>
              <a:ext cx="1116012" cy="19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2D8C45AF-2EEA-4C21-964D-2A4981D7A6BC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V="1">
              <a:off x="5996609" y="2763415"/>
              <a:ext cx="0" cy="1080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61772C7B-3F35-4899-8C77-2A137784B86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52855" y="3758431"/>
              <a:ext cx="415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>
                  <a:latin typeface="Calibri" pitchFamily="34" charset="0"/>
                </a:rPr>
                <a:t>Time</a:t>
              </a:r>
              <a:endParaRPr lang="en-US" sz="1600">
                <a:latin typeface="Arial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F2BDEB1-37CE-4629-923A-3194218C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49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90D-B861-412A-BDA7-5B50FCDE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0680"/>
            <a:ext cx="9456821" cy="997196"/>
          </a:xfrm>
        </p:spPr>
        <p:txBody>
          <a:bodyPr/>
          <a:lstStyle/>
          <a:p>
            <a:r>
              <a:rPr lang="en-GB" dirty="0"/>
              <a:t>Preliminary results – timing impact of DCO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0E4C-BCB7-4D7E-BF73-3631E4CF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65CAA-5421-4C90-81EA-B6C738C7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1AE1-0DD7-4B16-A5B7-D5C2DF64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13</a:t>
            </a:fld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FAAA048-ADDE-4C46-A71C-C5F83A08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4725644"/>
            <a:ext cx="11454138" cy="3943351"/>
          </a:xfrm>
        </p:spPr>
        <p:txBody>
          <a:bodyPr/>
          <a:lstStyle/>
          <a:p>
            <a:r>
              <a:rPr lang="en-GB" b="1" dirty="0"/>
              <a:t>Run-to-run variation </a:t>
            </a:r>
            <a:r>
              <a:rPr lang="en-GB" dirty="0"/>
              <a:t>suggests DCO modules could be unsuitable for </a:t>
            </a:r>
            <a:r>
              <a:rPr lang="en-GB" b="1" dirty="0"/>
              <a:t>Class-D applications </a:t>
            </a:r>
            <a:r>
              <a:rPr lang="en-GB" dirty="0"/>
              <a:t>and extremely challenging for </a:t>
            </a:r>
            <a:r>
              <a:rPr lang="en-GB" b="1" dirty="0"/>
              <a:t>Class-C </a:t>
            </a:r>
            <a:endParaRPr lang="en-GB" dirty="0"/>
          </a:p>
          <a:p>
            <a:r>
              <a:rPr lang="en-GB" dirty="0"/>
              <a:t>The very high latency (compared to other module types) suggests strict planning and control would be required for any timing-sensitive deployment</a:t>
            </a:r>
          </a:p>
        </p:txBody>
      </p:sp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8C0C5E62-2912-49CF-847D-FF6051087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55538"/>
              </p:ext>
            </p:extLst>
          </p:nvPr>
        </p:nvGraphicFramePr>
        <p:xfrm>
          <a:off x="798370" y="1714442"/>
          <a:ext cx="4042741" cy="147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748">
                  <a:extLst>
                    <a:ext uri="{9D8B030D-6E8A-4147-A177-3AD203B41FA5}">
                      <a16:colId xmlns:a16="http://schemas.microsoft.com/office/drawing/2014/main" val="3832850327"/>
                    </a:ext>
                  </a:extLst>
                </a:gridCol>
                <a:gridCol w="2002993">
                  <a:extLst>
                    <a:ext uri="{9D8B030D-6E8A-4147-A177-3AD203B41FA5}">
                      <a16:colId xmlns:a16="http://schemas.microsoft.com/office/drawing/2014/main" val="2188094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400G DCO</a:t>
                      </a: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302994280"/>
                  </a:ext>
                </a:extLst>
              </a:tr>
              <a:tr h="6004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Typical Latency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3302.45</a:t>
                      </a:r>
                      <a:endParaRPr lang="en-GB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4030214120"/>
                  </a:ext>
                </a:extLst>
              </a:tr>
              <a:tr h="31134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Run-to-run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Latency variation (ns)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+/-10</a:t>
                      </a: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232021115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5D81835-E443-42A9-ADA9-1E49C2B2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74" y="1446210"/>
            <a:ext cx="4804056" cy="28679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60E732-11CC-424F-A228-AE4F047F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00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90D-B861-412A-BDA7-5B50FCDE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0E4C-BCB7-4D7E-BF73-3631E4CF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65CAA-5421-4C90-81EA-B6C738C7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1AE1-0DD7-4B16-A5B7-D5C2DF64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14</a:t>
            </a:fld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FAAA048-ADDE-4C46-A71C-C5F83A08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44819"/>
            <a:ext cx="11277604" cy="39433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More investigation – biggest delay/variation contributions?:</a:t>
            </a:r>
          </a:p>
          <a:p>
            <a:pPr lvl="1"/>
            <a:r>
              <a:rPr lang="en-GB" dirty="0"/>
              <a:t>Specific chipsets</a:t>
            </a:r>
          </a:p>
          <a:p>
            <a:pPr lvl="1"/>
            <a:r>
              <a:rPr lang="en-GB" dirty="0"/>
              <a:t>Rx Clock Recovery</a:t>
            </a:r>
          </a:p>
          <a:p>
            <a:pPr lvl="1"/>
            <a:r>
              <a:rPr lang="en-GB" dirty="0"/>
              <a:t>Line coding, FEC…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Short term, very close management of deployment conditions required?:</a:t>
            </a:r>
          </a:p>
          <a:p>
            <a:pPr lvl="1"/>
            <a:r>
              <a:rPr lang="en-GB" dirty="0"/>
              <a:t>Some vendors already investigating ‘matched optics’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Investigate improvements to ‘next-gen’ of optical modules:</a:t>
            </a:r>
          </a:p>
          <a:p>
            <a:pPr lvl="1"/>
            <a:r>
              <a:rPr lang="en-GB" dirty="0"/>
              <a:t>Performance improvements</a:t>
            </a:r>
          </a:p>
          <a:p>
            <a:pPr lvl="1"/>
            <a:r>
              <a:rPr lang="en-GB" dirty="0"/>
              <a:t>‘e1pps’ or other methods to compensate for run-to-run variation ‘on-the-fly’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3128ED-6A0A-4C11-BD01-C2774FC5DB41}"/>
              </a:ext>
            </a:extLst>
          </p:cNvPr>
          <p:cNvSpPr txBox="1">
            <a:spLocks/>
          </p:cNvSpPr>
          <p:nvPr/>
        </p:nvSpPr>
        <p:spPr>
          <a:xfrm>
            <a:off x="457200" y="56085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8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In short, there is a lot of further discussion needed…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085EF-99AE-4023-9625-1B71BF05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94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C01A-EB8D-4189-B996-09B58861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DEF6-19B4-42BC-9D5D-66330E04D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known and accepted that new technology iterations pose challenges when meeting sync performance requirements – the industry as a whole has good reason to believe these can be overcome!</a:t>
            </a:r>
          </a:p>
          <a:p>
            <a:r>
              <a:rPr lang="en-GB" dirty="0"/>
              <a:t>Some of the current/upcoming challenges for synchronization </a:t>
            </a:r>
            <a:r>
              <a:rPr lang="en-GB" b="1" u="sng" dirty="0"/>
              <a:t>may not be where we expect!</a:t>
            </a:r>
          </a:p>
          <a:p>
            <a:r>
              <a:rPr lang="en-GB" dirty="0"/>
              <a:t>Talking and sharing experience will help get ahead of these issues</a:t>
            </a:r>
          </a:p>
          <a:p>
            <a:r>
              <a:rPr lang="en-GB" dirty="0"/>
              <a:t>Some pending challenges are ready to act on now – we are interested to progress these discussions, e.g. optical module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53EFC-B0AB-4207-960E-6170849D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18E39-1003-4296-930C-DBAA3ADD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60E65-BF36-4BD4-B320-12CB6CFA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C3657-FFE3-459B-A5B4-1B36AFA8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90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7222" y="1770008"/>
            <a:ext cx="6697639" cy="1058917"/>
          </a:xfrm>
        </p:spPr>
        <p:txBody>
          <a:bodyPr/>
          <a:lstStyle/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D270A-F870-462C-88CB-BA3B3B48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256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CFFC-B4B7-4079-B0CA-3A5D4AED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3FDD-60EF-43FF-A028-5527132E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97AC-2CE1-48C4-B802-D332733B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020A5-182D-49DD-8338-5C7E258F5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91F17-D303-4943-8FE3-E7324B6E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79"/>
            <a:ext cx="3072809" cy="49859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Making it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752-14E7-4D1E-8416-69A0ADE9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4" y="1132576"/>
            <a:ext cx="11277604" cy="303538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Multiple applications are now truly using </a:t>
            </a:r>
            <a:r>
              <a:rPr lang="en-GB" b="1" dirty="0">
                <a:solidFill>
                  <a:schemeClr val="tx1"/>
                </a:solidFill>
              </a:rPr>
              <a:t>real-world </a:t>
            </a:r>
            <a:r>
              <a:rPr lang="en-GB" dirty="0">
                <a:solidFill>
                  <a:schemeClr val="tx1"/>
                </a:solidFill>
              </a:rPr>
              <a:t>network synchronization</a:t>
            </a:r>
          </a:p>
          <a:p>
            <a:r>
              <a:rPr lang="en-GB" dirty="0">
                <a:solidFill>
                  <a:schemeClr val="tx1"/>
                </a:solidFill>
              </a:rPr>
              <a:t>This means timing issues can be </a:t>
            </a:r>
            <a:r>
              <a:rPr lang="en-GB" b="1" u="sng" dirty="0">
                <a:solidFill>
                  <a:schemeClr val="tx1"/>
                </a:solidFill>
              </a:rPr>
              <a:t>the</a:t>
            </a:r>
            <a:r>
              <a:rPr lang="en-GB" dirty="0">
                <a:solidFill>
                  <a:schemeClr val="tx1"/>
                </a:solidFill>
              </a:rPr>
              <a:t> blocker to deployment</a:t>
            </a:r>
          </a:p>
          <a:p>
            <a:r>
              <a:rPr lang="en-GB" dirty="0">
                <a:solidFill>
                  <a:schemeClr val="tx1"/>
                </a:solidFill>
              </a:rPr>
              <a:t>Standards help, but… </a:t>
            </a:r>
          </a:p>
          <a:p>
            <a:r>
              <a:rPr lang="en-GB" dirty="0">
                <a:solidFill>
                  <a:schemeClr val="tx1"/>
                </a:solidFill>
              </a:rPr>
              <a:t>There are always some specifics that must be dealt with </a:t>
            </a:r>
            <a:r>
              <a:rPr lang="en-GB" b="1" dirty="0">
                <a:solidFill>
                  <a:schemeClr val="tx1"/>
                </a:solidFill>
              </a:rPr>
              <a:t>in practice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Even within ‘Telecoms’ many traditionally different industries/groups increasingly required to work together, the impact can be </a:t>
            </a:r>
            <a:r>
              <a:rPr lang="en-GB" b="1" u="sng" dirty="0">
                <a:solidFill>
                  <a:schemeClr val="tx1"/>
                </a:solidFill>
              </a:rPr>
              <a:t>surprising!</a:t>
            </a:r>
          </a:p>
          <a:p>
            <a:pPr marL="0" indent="0">
              <a:buNone/>
            </a:pPr>
            <a:endParaRPr lang="en-GB" b="1" u="sng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A420A-8F33-4C2F-A4B1-4B9572E33677}"/>
              </a:ext>
            </a:extLst>
          </p:cNvPr>
          <p:cNvSpPr txBox="1"/>
          <p:nvPr/>
        </p:nvSpPr>
        <p:spPr>
          <a:xfrm>
            <a:off x="10277699" y="6558905"/>
            <a:ext cx="337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 by Randy </a:t>
            </a:r>
            <a:r>
              <a:rPr lang="en-GB" sz="1000" dirty="0" err="1">
                <a:solidFill>
                  <a:schemeClr val="bg1"/>
                </a:solidFill>
              </a:rPr>
              <a:t>Fath</a:t>
            </a:r>
            <a:r>
              <a:rPr lang="en-GB" sz="1000" dirty="0">
                <a:solidFill>
                  <a:schemeClr val="bg1"/>
                </a:solidFill>
              </a:rPr>
              <a:t> on </a:t>
            </a:r>
            <a:r>
              <a:rPr lang="en-GB" sz="1000" dirty="0" err="1">
                <a:solidFill>
                  <a:schemeClr val="bg1"/>
                </a:solidFill>
              </a:rPr>
              <a:t>Unsplash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05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F17-D303-4943-8FE3-E7324B6E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it Work… A common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752-14E7-4D1E-8416-69A0ADE9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23604"/>
            <a:ext cx="11277604" cy="1998921"/>
          </a:xfrm>
        </p:spPr>
        <p:txBody>
          <a:bodyPr>
            <a:normAutofit/>
          </a:bodyPr>
          <a:lstStyle/>
          <a:p>
            <a:r>
              <a:rPr lang="en-GB" b="1" dirty="0"/>
              <a:t>2 examples today </a:t>
            </a:r>
            <a:r>
              <a:rPr lang="en-GB" dirty="0"/>
              <a:t>based on recent engagements in:</a:t>
            </a:r>
          </a:p>
          <a:p>
            <a:pPr lvl="1"/>
            <a:r>
              <a:rPr lang="en-GB" dirty="0"/>
              <a:t>Open RAN</a:t>
            </a:r>
          </a:p>
          <a:p>
            <a:pPr lvl="1"/>
            <a:r>
              <a:rPr lang="en-GB" dirty="0"/>
              <a:t>5G Backhaul</a:t>
            </a:r>
          </a:p>
          <a:p>
            <a:pPr marL="342000" marR="0" lvl="0" indent="-34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common theme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highlight: uncovering assumptions….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CFFC-B4B7-4079-B0CA-3A5D4AED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3FDD-60EF-43FF-A028-5527132E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97AC-2CE1-48C4-B802-D332733B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B0F75-2EBA-4C44-8391-3355779A4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65" y="3429000"/>
            <a:ext cx="4956692" cy="33060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0837A-7EE3-4ECC-9344-EBC1A5B07D7C}"/>
              </a:ext>
            </a:extLst>
          </p:cNvPr>
          <p:cNvGrpSpPr/>
          <p:nvPr/>
        </p:nvGrpSpPr>
        <p:grpSpPr>
          <a:xfrm>
            <a:off x="247208" y="3243269"/>
            <a:ext cx="4071104" cy="1998921"/>
            <a:chOff x="247208" y="3243269"/>
            <a:chExt cx="4071104" cy="199892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586803-4BBB-45BA-8724-4F568457B902}"/>
                </a:ext>
              </a:extLst>
            </p:cNvPr>
            <p:cNvSpPr/>
            <p:nvPr/>
          </p:nvSpPr>
          <p:spPr>
            <a:xfrm rot="3571552">
              <a:off x="4147304" y="4419963"/>
              <a:ext cx="182528" cy="159488"/>
            </a:xfrm>
            <a:prstGeom prst="ellipse">
              <a:avLst/>
            </a:prstGeom>
            <a:solidFill>
              <a:srgbClr val="F6F6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65A4C7-51AC-49FC-B260-1C760C67BD74}"/>
                </a:ext>
              </a:extLst>
            </p:cNvPr>
            <p:cNvGrpSpPr/>
            <p:nvPr/>
          </p:nvGrpSpPr>
          <p:grpSpPr>
            <a:xfrm>
              <a:off x="247208" y="3243269"/>
              <a:ext cx="3730986" cy="1998921"/>
              <a:chOff x="247208" y="3243269"/>
              <a:chExt cx="3730986" cy="1998921"/>
            </a:xfrm>
          </p:grpSpPr>
          <p:sp>
            <p:nvSpPr>
              <p:cNvPr id="16" name="Cloud 15">
                <a:extLst>
                  <a:ext uri="{FF2B5EF4-FFF2-40B4-BE49-F238E27FC236}">
                    <a16:creationId xmlns:a16="http://schemas.microsoft.com/office/drawing/2014/main" id="{1689EA12-AFEB-4562-8F62-BAF42080D812}"/>
                  </a:ext>
                </a:extLst>
              </p:cNvPr>
              <p:cNvSpPr/>
              <p:nvPr/>
            </p:nvSpPr>
            <p:spPr>
              <a:xfrm>
                <a:off x="247208" y="3243269"/>
                <a:ext cx="3583172" cy="1998921"/>
              </a:xfrm>
              <a:prstGeom prst="cloud">
                <a:avLst/>
              </a:prstGeom>
              <a:solidFill>
                <a:srgbClr val="F4F5F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AF409DF-1FA8-4C5B-BE5E-478B34A4F18A}"/>
                  </a:ext>
                </a:extLst>
              </p:cNvPr>
              <p:cNvSpPr/>
              <p:nvPr/>
            </p:nvSpPr>
            <p:spPr>
              <a:xfrm rot="3571552">
                <a:off x="3807186" y="4326400"/>
                <a:ext cx="182528" cy="159488"/>
              </a:xfrm>
              <a:prstGeom prst="ellipse">
                <a:avLst/>
              </a:prstGeom>
              <a:solidFill>
                <a:srgbClr val="F6F6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6173DB3-4790-4CCA-9FAA-C51763234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2630" y="3535476"/>
                <a:ext cx="969135" cy="144772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E0703-90BC-4693-99B7-B3100B7212F0}"/>
              </a:ext>
            </a:extLst>
          </p:cNvPr>
          <p:cNvGrpSpPr/>
          <p:nvPr/>
        </p:nvGrpSpPr>
        <p:grpSpPr>
          <a:xfrm>
            <a:off x="6909393" y="2810066"/>
            <a:ext cx="5206755" cy="2679698"/>
            <a:chOff x="6909393" y="2810066"/>
            <a:chExt cx="5206755" cy="26796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9D66D0-D3D8-43FB-A355-33D69C645CD5}"/>
                </a:ext>
              </a:extLst>
            </p:cNvPr>
            <p:cNvGrpSpPr/>
            <p:nvPr/>
          </p:nvGrpSpPr>
          <p:grpSpPr>
            <a:xfrm>
              <a:off x="6909393" y="2810066"/>
              <a:ext cx="5206755" cy="2679698"/>
              <a:chOff x="6909393" y="2810066"/>
              <a:chExt cx="5206755" cy="2679698"/>
            </a:xfrm>
          </p:grpSpPr>
          <p:sp>
            <p:nvSpPr>
              <p:cNvPr id="15" name="Cloud 14">
                <a:extLst>
                  <a:ext uri="{FF2B5EF4-FFF2-40B4-BE49-F238E27FC236}">
                    <a16:creationId xmlns:a16="http://schemas.microsoft.com/office/drawing/2014/main" id="{A35AED65-2843-4632-A8DD-04219BB4078B}"/>
                  </a:ext>
                </a:extLst>
              </p:cNvPr>
              <p:cNvSpPr/>
              <p:nvPr/>
            </p:nvSpPr>
            <p:spPr>
              <a:xfrm>
                <a:off x="7941099" y="2810066"/>
                <a:ext cx="4175049" cy="2679698"/>
              </a:xfrm>
              <a:prstGeom prst="cloud">
                <a:avLst/>
              </a:prstGeom>
              <a:solidFill>
                <a:srgbClr val="F4F5F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5B58674-A5D0-4279-9F3F-FCE1ABD2455E}"/>
                  </a:ext>
                </a:extLst>
              </p:cNvPr>
              <p:cNvSpPr/>
              <p:nvPr/>
            </p:nvSpPr>
            <p:spPr>
              <a:xfrm>
                <a:off x="6909393" y="4253019"/>
                <a:ext cx="182528" cy="159488"/>
              </a:xfrm>
              <a:prstGeom prst="ellipse">
                <a:avLst/>
              </a:prstGeom>
              <a:solidFill>
                <a:srgbClr val="F6F6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E99574B-1BD6-4497-90B1-441D139041D9}"/>
                  </a:ext>
                </a:extLst>
              </p:cNvPr>
              <p:cNvSpPr/>
              <p:nvPr/>
            </p:nvSpPr>
            <p:spPr>
              <a:xfrm>
                <a:off x="7285075" y="4203398"/>
                <a:ext cx="182528" cy="159488"/>
              </a:xfrm>
              <a:prstGeom prst="ellipse">
                <a:avLst/>
              </a:prstGeom>
              <a:solidFill>
                <a:srgbClr val="F6F6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9371280-F500-4BEC-B534-69088DB5806D}"/>
                  </a:ext>
                </a:extLst>
              </p:cNvPr>
              <p:cNvSpPr/>
              <p:nvPr/>
            </p:nvSpPr>
            <p:spPr>
              <a:xfrm>
                <a:off x="7678483" y="4160868"/>
                <a:ext cx="182528" cy="159488"/>
              </a:xfrm>
              <a:prstGeom prst="ellipse">
                <a:avLst/>
              </a:prstGeom>
              <a:solidFill>
                <a:srgbClr val="F6F6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3CAB59-7FB6-4719-80B2-63597415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626" y="3289785"/>
              <a:ext cx="2493789" cy="166236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27AC415-15C9-42F2-B5C0-C379C4458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31B20B-9EF2-4F59-BF6F-271AE517B12E}"/>
              </a:ext>
            </a:extLst>
          </p:cNvPr>
          <p:cNvSpPr txBox="1"/>
          <p:nvPr/>
        </p:nvSpPr>
        <p:spPr>
          <a:xfrm>
            <a:off x="8864626" y="65701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767676"/>
                </a:solidFill>
                <a:effectLst/>
              </a:rPr>
              <a:t>Photos by Ben Griffiths, Kirill Gusev, Dollar Gill on </a:t>
            </a:r>
            <a:r>
              <a:rPr lang="en-GB" sz="1000" dirty="0" err="1">
                <a:solidFill>
                  <a:srgbClr val="767676"/>
                </a:solidFill>
                <a:effectLst/>
              </a:rPr>
              <a:t>Unsplash</a:t>
            </a:r>
            <a:endParaRPr lang="en-GB" sz="1000" dirty="0">
              <a:solidFill>
                <a:srgbClr val="767676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rgbClr val="76767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0343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EE07-D7CB-4601-B079-4DC5FB5F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BA23-3D57-4627-B0A3-0FBDE9B5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61" y="1416788"/>
            <a:ext cx="6391352" cy="4617719"/>
          </a:xfrm>
        </p:spPr>
        <p:txBody>
          <a:bodyPr/>
          <a:lstStyle/>
          <a:p>
            <a:r>
              <a:rPr lang="en-GB" dirty="0"/>
              <a:t>Perceived benefits are well publicised!</a:t>
            </a:r>
          </a:p>
          <a:p>
            <a:r>
              <a:rPr lang="en-GB" dirty="0"/>
              <a:t>Key challenges:</a:t>
            </a:r>
          </a:p>
          <a:p>
            <a:pPr lvl="1"/>
            <a:r>
              <a:rPr lang="en-GB" dirty="0"/>
              <a:t>Standards, </a:t>
            </a:r>
            <a:r>
              <a:rPr lang="en-GB" b="1" dirty="0"/>
              <a:t>performance and knowledge</a:t>
            </a:r>
          </a:p>
          <a:p>
            <a:pPr lvl="1"/>
            <a:endParaRPr lang="en-GB" b="1" dirty="0"/>
          </a:p>
          <a:p>
            <a:r>
              <a:rPr lang="en-GB" dirty="0"/>
              <a:t>Isn’t that always the case?!</a:t>
            </a:r>
          </a:p>
          <a:p>
            <a:r>
              <a:rPr lang="en-GB" dirty="0"/>
              <a:t>Also, there are standards! There are testing events!</a:t>
            </a:r>
          </a:p>
          <a:p>
            <a:pPr marL="457200" lvl="1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2049-CB5C-4CF1-BD02-DE368B89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71322-B344-4614-840F-4DBE842A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9C703-7BAC-47A7-BE27-A91D78C8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ED6496-C259-4284-A17F-63A26D8A9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23846"/>
              </p:ext>
            </p:extLst>
          </p:nvPr>
        </p:nvGraphicFramePr>
        <p:xfrm>
          <a:off x="6305107" y="1416788"/>
          <a:ext cx="5618425" cy="402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DAA2-E340-4347-8597-9606CFD38B7D}"/>
              </a:ext>
            </a:extLst>
          </p:cNvPr>
          <p:cNvSpPr txBox="1">
            <a:spLocks/>
          </p:cNvSpPr>
          <p:nvPr/>
        </p:nvSpPr>
        <p:spPr>
          <a:xfrm>
            <a:off x="6305107" y="6121271"/>
            <a:ext cx="5931640" cy="470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92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64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3600" indent="-34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1200" dirty="0"/>
              <a:t>*Calnex survey of 100+ vendors and operators investigating Open RAN technologies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DC565-FEDD-4EE9-B3A6-F55B9EA5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9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EF7F-26D1-400F-8FE9-C6CBB00B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/>
          <a:lstStyle/>
          <a:p>
            <a:r>
              <a:rPr lang="en-GB" dirty="0"/>
              <a:t>ORAN complexity – the ‘hidden rules’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5514-73B3-44D1-B03A-4E1ACB12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738631"/>
            <a:ext cx="6390642" cy="4617719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</a:rPr>
              <a:t>Several Challenges: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ffectLst/>
                <a:latin typeface="Calibri" panose="020F0502020204030204" pitchFamily="34" charset="0"/>
              </a:rPr>
              <a:t>Distributed information across WGs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effectLst/>
              <a:latin typeface="Calibri" panose="020F0502020204030204" pitchFamily="34" charset="0"/>
            </a:endParaRPr>
          </a:p>
          <a:p>
            <a:pPr marL="342900">
              <a:spcBef>
                <a:spcPts val="0"/>
              </a:spcBef>
            </a:pPr>
            <a:r>
              <a:rPr lang="en-GB" dirty="0">
                <a:effectLst/>
                <a:latin typeface="Calibri" panose="020F0502020204030204" pitchFamily="34" charset="0"/>
              </a:rPr>
              <a:t>Information cannot be 100% comprehensive</a:t>
            </a:r>
            <a:endParaRPr lang="en-GB" dirty="0">
              <a:latin typeface="Calibri" panose="020F0502020204030204" pitchFamily="34" charset="0"/>
            </a:endParaRPr>
          </a:p>
          <a:p>
            <a:pPr marL="900" indent="0">
              <a:spcBef>
                <a:spcPts val="0"/>
              </a:spcBef>
              <a:buNone/>
            </a:pPr>
            <a:endParaRPr lang="en-GB" dirty="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ffectLst/>
                <a:latin typeface="Calibri" panose="020F0502020204030204" pitchFamily="34" charset="0"/>
              </a:rPr>
              <a:t>Not all assumptions in specifications are explicit - this leaves knowledge gaps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0094-93CA-4F9B-AEC9-715A002C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29D6-7E7B-4503-92A4-2CFF278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5D8C-ADE2-4606-9E6F-223F8377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53125-E5EA-48F6-AA9D-78FE2615C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25" y="1774723"/>
            <a:ext cx="4963261" cy="330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7F5C9-362C-4407-BF01-1A926601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B1E99C-127E-49EC-80AB-5070DCC99694}"/>
              </a:ext>
            </a:extLst>
          </p:cNvPr>
          <p:cNvSpPr txBox="1"/>
          <p:nvPr/>
        </p:nvSpPr>
        <p:spPr>
          <a:xfrm>
            <a:off x="9893300" y="66209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Photo by Jeremy </a:t>
            </a:r>
            <a:r>
              <a:rPr lang="en-GB" sz="1000" dirty="0" err="1"/>
              <a:t>Bezanger</a:t>
            </a:r>
            <a:r>
              <a:rPr lang="en-GB" sz="1000" dirty="0"/>
              <a:t> on </a:t>
            </a:r>
            <a:r>
              <a:rPr lang="en-GB" sz="1000" dirty="0" err="1"/>
              <a:t>Unsplash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265283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EF7F-26D1-400F-8FE9-C6CBB00B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/>
          <a:lstStyle/>
          <a:p>
            <a:r>
              <a:rPr lang="en-GB" dirty="0"/>
              <a:t>A practical example: Open Radio Units (O-RUs)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5514-73B3-44D1-B03A-4E1ACB12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787273"/>
            <a:ext cx="6279021" cy="292926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>
                <a:effectLst/>
                <a:latin typeface="Calibri" panose="020F0502020204030204" pitchFamily="34" charset="0"/>
              </a:rPr>
              <a:t>Prime candidate for introducing new vendors to improve competition:</a:t>
            </a:r>
          </a:p>
          <a:p>
            <a:pPr>
              <a:spcBef>
                <a:spcPts val="0"/>
              </a:spcBef>
            </a:pPr>
            <a:endParaRPr lang="en-GB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GB" dirty="0">
                <a:effectLst/>
                <a:latin typeface="Calibri" panose="020F0502020204030204" pitchFamily="34" charset="0"/>
              </a:rPr>
              <a:t>Cost, Power savings, etc….</a:t>
            </a:r>
          </a:p>
          <a:p>
            <a:pPr>
              <a:spcBef>
                <a:spcPts val="0"/>
              </a:spcBef>
            </a:pPr>
            <a:endParaRPr lang="en-GB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effectLst/>
                <a:latin typeface="Calibri" panose="020F0502020204030204" pitchFamily="34" charset="0"/>
              </a:rPr>
              <a:t>Also a prime target to aim for performance parity</a:t>
            </a:r>
          </a:p>
          <a:p>
            <a:pPr>
              <a:spcBef>
                <a:spcPts val="0"/>
              </a:spcBef>
            </a:pPr>
            <a:endParaRPr lang="en-GB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</a:rPr>
              <a:t>ORAN Specifications derived logically from e.g. 3GPP and ITU-T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0094-93CA-4F9B-AEC9-715A002C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29D6-7E7B-4503-92A4-2CFF278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5D8C-ADE2-4606-9E6F-223F8377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ED8AC-7A4F-43AC-A9B7-D06F25278792}"/>
              </a:ext>
            </a:extLst>
          </p:cNvPr>
          <p:cNvGrpSpPr/>
          <p:nvPr/>
        </p:nvGrpSpPr>
        <p:grpSpPr>
          <a:xfrm>
            <a:off x="6671756" y="1836173"/>
            <a:ext cx="5449345" cy="3675907"/>
            <a:chOff x="587762" y="-24930"/>
            <a:chExt cx="9945194" cy="69898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17448-BB32-4E3C-8F82-9CF436340B39}"/>
                </a:ext>
              </a:extLst>
            </p:cNvPr>
            <p:cNvSpPr/>
            <p:nvPr/>
          </p:nvSpPr>
          <p:spPr>
            <a:xfrm>
              <a:off x="2923718" y="3952162"/>
              <a:ext cx="2256924" cy="139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T-TSC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A17D3C-8E4C-4CE7-9613-FF29D672F761}"/>
                </a:ext>
              </a:extLst>
            </p:cNvPr>
            <p:cNvSpPr/>
            <p:nvPr/>
          </p:nvSpPr>
          <p:spPr>
            <a:xfrm>
              <a:off x="6301240" y="3952162"/>
              <a:ext cx="2256924" cy="139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RF multiplier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F8CAB82-8215-4695-B0A9-6CD6AA5CADD5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8558164" y="3442452"/>
              <a:ext cx="1006747" cy="1206396"/>
            </a:xfrm>
            <a:prstGeom prst="bent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AD5D06-3058-496E-8C1A-C46D896B0109}"/>
                </a:ext>
              </a:extLst>
            </p:cNvPr>
            <p:cNvSpPr txBox="1"/>
            <p:nvPr/>
          </p:nvSpPr>
          <p:spPr>
            <a:xfrm>
              <a:off x="9061537" y="4554625"/>
              <a:ext cx="1471419" cy="585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Antenna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63DD2D2-014D-4B4A-9D54-D912C669C813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5180642" y="4648848"/>
              <a:ext cx="11205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CCF9D75-16F6-44A3-9859-FF19929969A3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565182" y="4648847"/>
              <a:ext cx="135853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7F18A9-B6A7-4328-A613-15DAE2A9677C}"/>
                </a:ext>
              </a:extLst>
            </p:cNvPr>
            <p:cNvSpPr txBox="1"/>
            <p:nvPr/>
          </p:nvSpPr>
          <p:spPr>
            <a:xfrm>
              <a:off x="587762" y="4151384"/>
              <a:ext cx="1709793" cy="994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PTP/SyncE</a:t>
              </a:r>
            </a:p>
            <a:p>
              <a:r>
                <a:rPr lang="en-GB" sz="1400" dirty="0"/>
                <a:t>input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F99D8A56-BD39-4C0F-8F3A-996D1987E3FB}"/>
                </a:ext>
              </a:extLst>
            </p:cNvPr>
            <p:cNvCxnSpPr>
              <a:cxnSpLocks/>
              <a:stCxn id="9" idx="2"/>
              <a:endCxn id="24" idx="0"/>
            </p:cNvCxnSpPr>
            <p:nvPr/>
          </p:nvCxnSpPr>
          <p:spPr>
            <a:xfrm rot="16200000" flipH="1">
              <a:off x="4575111" y="4822601"/>
              <a:ext cx="624498" cy="1670358"/>
            </a:xfrm>
            <a:prstGeom prst="bentConnector3">
              <a:avLst>
                <a:gd name="adj1" fmla="val 1519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4C8AA-0F42-4264-B9CB-7718AC237A1E}"/>
                </a:ext>
              </a:extLst>
            </p:cNvPr>
            <p:cNvSpPr/>
            <p:nvPr/>
          </p:nvSpPr>
          <p:spPr>
            <a:xfrm>
              <a:off x="2387412" y="3664778"/>
              <a:ext cx="6707058" cy="19779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O-RU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CD4FF5A2-53D1-4151-9317-AD272D275279}"/>
                </a:ext>
              </a:extLst>
            </p:cNvPr>
            <p:cNvSpPr/>
            <p:nvPr/>
          </p:nvSpPr>
          <p:spPr>
            <a:xfrm rot="16200000" flipV="1">
              <a:off x="5609936" y="-1753070"/>
              <a:ext cx="225201" cy="6784868"/>
            </a:xfrm>
            <a:prstGeom prst="rightBrace">
              <a:avLst>
                <a:gd name="adj1" fmla="val 2840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B7E5DD-8ED0-4AB2-B092-D8B9AD9FDFA1}"/>
                </a:ext>
              </a:extLst>
            </p:cNvPr>
            <p:cNvSpPr txBox="1"/>
            <p:nvPr/>
          </p:nvSpPr>
          <p:spPr>
            <a:xfrm>
              <a:off x="2686967" y="-24930"/>
              <a:ext cx="6107946" cy="1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/>
                <a:t>Max|TE</a:t>
              </a:r>
              <a:r>
                <a:rPr lang="en-GB" sz="1400" b="1" dirty="0"/>
                <a:t>| = 80ns</a:t>
              </a:r>
              <a:r>
                <a:rPr lang="en-GB" sz="1400" dirty="0"/>
                <a:t> (regular O-RU) or </a:t>
              </a:r>
              <a:r>
                <a:rPr lang="en-GB" sz="1400" b="1" dirty="0"/>
                <a:t>35ns</a:t>
              </a:r>
              <a:r>
                <a:rPr lang="en-GB" sz="1400" dirty="0"/>
                <a:t> (enhanced O-RU) </a:t>
              </a:r>
            </a:p>
            <a:p>
              <a:pPr algn="ctr"/>
              <a:r>
                <a:rPr lang="en-GB" sz="1400" i="1" dirty="0"/>
                <a:t>(Table 9-3)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FA1B5520-D536-44FA-B3DC-575FDC2E9B1B}"/>
                </a:ext>
              </a:extLst>
            </p:cNvPr>
            <p:cNvSpPr/>
            <p:nvPr/>
          </p:nvSpPr>
          <p:spPr>
            <a:xfrm rot="16200000" flipV="1">
              <a:off x="3962180" y="2301966"/>
              <a:ext cx="180000" cy="2256924"/>
            </a:xfrm>
            <a:prstGeom prst="rightBrace">
              <a:avLst>
                <a:gd name="adj1" fmla="val 2840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4C8A9F4D-D7C5-4414-BE9B-DF7625D2CD60}"/>
                </a:ext>
              </a:extLst>
            </p:cNvPr>
            <p:cNvSpPr/>
            <p:nvPr/>
          </p:nvSpPr>
          <p:spPr>
            <a:xfrm rot="16200000" flipV="1">
              <a:off x="7339702" y="2289952"/>
              <a:ext cx="180000" cy="2256924"/>
            </a:xfrm>
            <a:prstGeom prst="rightBrace">
              <a:avLst>
                <a:gd name="adj1" fmla="val 2840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F5EEA5-D3C3-4697-8605-2CA4A97642B1}"/>
                </a:ext>
              </a:extLst>
            </p:cNvPr>
            <p:cNvSpPr txBox="1"/>
            <p:nvPr/>
          </p:nvSpPr>
          <p:spPr>
            <a:xfrm>
              <a:off x="795266" y="2009910"/>
              <a:ext cx="5164032" cy="1229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 err="1"/>
                <a:t>Max|TE</a:t>
              </a:r>
              <a:r>
                <a:rPr lang="en-GB" sz="1200" b="1" dirty="0"/>
                <a:t>| = 60ns</a:t>
              </a:r>
              <a:r>
                <a:rPr lang="en-GB" sz="1200" dirty="0"/>
                <a:t> (regular O-RU)</a:t>
              </a:r>
            </a:p>
            <a:p>
              <a:pPr algn="ctr"/>
              <a:r>
                <a:rPr lang="en-GB" sz="1200" dirty="0"/>
                <a:t>or </a:t>
              </a:r>
              <a:r>
                <a:rPr lang="en-GB" sz="1200" b="1" dirty="0"/>
                <a:t>15ns</a:t>
              </a:r>
              <a:r>
                <a:rPr lang="en-GB" sz="1200" dirty="0"/>
                <a:t> (enhanced O-RU) </a:t>
              </a:r>
            </a:p>
            <a:p>
              <a:pPr algn="ctr"/>
              <a:r>
                <a:rPr lang="en-GB" sz="1200" i="1" dirty="0"/>
                <a:t>(Table 9-3, following IEEE802.1CM)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989D2E-DC23-4F55-892F-C4122382098E}"/>
                </a:ext>
              </a:extLst>
            </p:cNvPr>
            <p:cNvSpPr txBox="1"/>
            <p:nvPr/>
          </p:nvSpPr>
          <p:spPr>
            <a:xfrm>
              <a:off x="5380759" y="2017215"/>
              <a:ext cx="4730868" cy="1229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 err="1"/>
                <a:t>Max|TE</a:t>
              </a:r>
              <a:r>
                <a:rPr lang="en-GB" sz="1200" b="1" dirty="0"/>
                <a:t>| = 20ns</a:t>
              </a:r>
            </a:p>
            <a:p>
              <a:pPr algn="ctr"/>
              <a:r>
                <a:rPr lang="en-GB" sz="1200" i="1" dirty="0"/>
                <a:t>(IEEE802.1CM, </a:t>
              </a:r>
            </a:p>
            <a:p>
              <a:pPr algn="ctr"/>
              <a:r>
                <a:rPr lang="en-GB" sz="1200" i="1" dirty="0"/>
                <a:t>but removed in IEEE802.1CMde)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B7F5F0-C57D-430C-A739-B0DC50C3C723}"/>
                </a:ext>
              </a:extLst>
            </p:cNvPr>
            <p:cNvSpPr txBox="1"/>
            <p:nvPr/>
          </p:nvSpPr>
          <p:spPr>
            <a:xfrm>
              <a:off x="4726105" y="5970030"/>
              <a:ext cx="1992866" cy="994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1pps</a:t>
              </a:r>
            </a:p>
            <a:p>
              <a:pPr algn="ctr"/>
              <a:r>
                <a:rPr lang="en-GB" sz="1400" i="1" dirty="0"/>
                <a:t>(if available)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4F5D1AE-BBE7-4E8B-97AC-3AFB9809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921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5F5F34-CB10-4F92-B10C-D17F737174AE}"/>
              </a:ext>
            </a:extLst>
          </p:cNvPr>
          <p:cNvSpPr/>
          <p:nvPr/>
        </p:nvSpPr>
        <p:spPr>
          <a:xfrm>
            <a:off x="443999" y="2408315"/>
            <a:ext cx="11450320" cy="1565233"/>
          </a:xfrm>
          <a:prstGeom prst="rect">
            <a:avLst/>
          </a:prstGeom>
          <a:solidFill>
            <a:srgbClr val="F4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“ [We] always understood […] to heavily filter the incoming TDM synchronization signal to make the radios work. This was an implicit understanding – it was never written down in the standards.  This understanding remained when the backhaul switched from TDM to packet and IEEE1588 and SyncE arrived on the scene 10-15 years ago. “ 	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4EF7F-26D1-400F-8FE9-C6CBB00B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79"/>
            <a:ext cx="8898556" cy="498598"/>
          </a:xfrm>
        </p:spPr>
        <p:txBody>
          <a:bodyPr/>
          <a:lstStyle/>
          <a:p>
            <a:r>
              <a:rPr lang="en-GB" dirty="0"/>
              <a:t>A practical example: Open Radio Units (O-RUs)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0094-93CA-4F9B-AEC9-715A002C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29D6-7E7B-4503-92A4-2CFF278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5D8C-ADE2-4606-9E6F-223F8377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7</a:t>
            </a:fld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E01946-AD37-4B5A-91B0-4830EFB9DAFA}"/>
              </a:ext>
            </a:extLst>
          </p:cNvPr>
          <p:cNvSpPr txBox="1"/>
          <p:nvPr/>
        </p:nvSpPr>
        <p:spPr>
          <a:xfrm>
            <a:off x="370840" y="4280977"/>
            <a:ext cx="117480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 panose="020F0502020204030204" pitchFamily="34" charset="0"/>
              </a:rPr>
              <a:t>New developers receive the end performance requirements, but not explicit detail on the filtering implied, determined several decades previous…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6E5B84-FF95-48F9-9981-C03380003121}"/>
              </a:ext>
            </a:extLst>
          </p:cNvPr>
          <p:cNvSpPr txBox="1"/>
          <p:nvPr/>
        </p:nvSpPr>
        <p:spPr>
          <a:xfrm>
            <a:off x="370840" y="1217013"/>
            <a:ext cx="11596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 panose="020F0502020204030204" pitchFamily="34" charset="0"/>
              </a:rPr>
              <a:t>In a smaller ecosystem, all developers would naturally be aware of the filtering requirement this puts on the device: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4F5D1AE-BBE7-4E8B-97AC-3AFB9809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1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1992-1793-4DAC-ACA1-05C47816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A397-58D5-4D91-9246-7490E440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benefits from ORAN are perceived to come from the introduction of new players</a:t>
            </a:r>
          </a:p>
          <a:p>
            <a:r>
              <a:rPr lang="en-GB" dirty="0"/>
              <a:t>This allows ‘specialisation’</a:t>
            </a:r>
          </a:p>
          <a:p>
            <a:r>
              <a:rPr lang="en-GB" dirty="0"/>
              <a:t>The standards must remain open if they will ever achieve interoperability goals</a:t>
            </a:r>
          </a:p>
          <a:p>
            <a:r>
              <a:rPr lang="en-GB" dirty="0"/>
              <a:t>‘Unwritten rules’ pose problems for new entrants! </a:t>
            </a:r>
          </a:p>
          <a:p>
            <a:endParaRPr lang="en-GB" dirty="0"/>
          </a:p>
          <a:p>
            <a:r>
              <a:rPr lang="en-GB" b="1" dirty="0"/>
              <a:t>Note: this is not an ‘issue’ with the standards, rather a fact of life – but worth being aware of!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7D9E-47B2-440D-94FA-6E73B585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5A3D-29CA-4953-BF32-6948482C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90D5-9672-4F64-B916-12F261F3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B8200-87B8-499E-BF5B-E7299C7D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52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08BB-150D-4398-ADAF-8D4E837B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9979"/>
            <a:ext cx="10677525" cy="498598"/>
          </a:xfrm>
        </p:spPr>
        <p:txBody>
          <a:bodyPr/>
          <a:lstStyle/>
          <a:p>
            <a:r>
              <a:rPr lang="en-GB" dirty="0"/>
              <a:t>5G backhaul – Knowns and Unknowns?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57AD-5FEA-4C7D-85BD-71605314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738631"/>
            <a:ext cx="6051498" cy="4617719"/>
          </a:xfrm>
        </p:spPr>
        <p:txBody>
          <a:bodyPr/>
          <a:lstStyle/>
          <a:p>
            <a:r>
              <a:rPr lang="en-GB" dirty="0"/>
              <a:t>Well understood that introducing new rates adds to development and test requirements</a:t>
            </a:r>
          </a:p>
          <a:p>
            <a:r>
              <a:rPr lang="en-GB" dirty="0"/>
              <a:t>Common themes for time and sync: different lane speeds, encoding types, impact of latency for FEC implementations……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……What about optics???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12AD-CBFF-49FD-8629-8A6535D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calnexsol.com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1E834-EE18-4D03-8AA5-874B5083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BAC9-0C14-40EC-83C0-17FF30C5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40B-076F-44A8-A286-A3291E34A725}" type="slidenum">
              <a:rPr lang="en-GB" smtClean="0"/>
              <a:t>9</a:t>
            </a:fld>
            <a:endParaRPr lang="en-GB"/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71016511-BDE8-401D-A247-9959CA54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57" y="1738631"/>
            <a:ext cx="6340325" cy="3950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5E528-F860-4748-A93F-7EB18B03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26" y="139420"/>
            <a:ext cx="757137" cy="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711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D197FD-7B35-4ADD-A5B7-4F25F7B73323}" vid="{8613B5CD-1B9B-4E8B-A363-C2232E6DD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2AE4FCFF-C9DE-4D6B-8695-53391B68EB73}"/>
</file>

<file path=customXml/itemProps2.xml><?xml version="1.0" encoding="utf-8"?>
<ds:datastoreItem xmlns:ds="http://schemas.openxmlformats.org/officeDocument/2006/customXml" ds:itemID="{B0143B1B-E8AC-4B65-AD7A-D28EAE764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5A13B-C7AF-419D-A2C6-6E2521CD34C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d1ddf66-a0bc-4f87-b2b1-09ab1365289b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5525f133-82d7-4c4b-a9a9-6ac9dc74159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Calnex template</Template>
  <TotalTime>140128</TotalTime>
  <Words>1117</Words>
  <Application>Microsoft Office PowerPoint</Application>
  <PresentationFormat>Widescreen</PresentationFormat>
  <Paragraphs>190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Office Theme</vt:lpstr>
      <vt:lpstr>PowerPoint Presentation</vt:lpstr>
      <vt:lpstr>Making it Work…</vt:lpstr>
      <vt:lpstr>Making it Work… A common theme</vt:lpstr>
      <vt:lpstr>ORAN</vt:lpstr>
      <vt:lpstr>ORAN complexity – the ‘hidden rules’</vt:lpstr>
      <vt:lpstr>A practical example: Open Radio Units (O-RUs)</vt:lpstr>
      <vt:lpstr>A practical example: Open Radio Units (O-RUs)</vt:lpstr>
      <vt:lpstr>Why does this matter?</vt:lpstr>
      <vt:lpstr>5G backhaul – Knowns and Unknowns?</vt:lpstr>
      <vt:lpstr>PAM4 and Digital Coherent Optics (DCO)</vt:lpstr>
      <vt:lpstr>Investigations:  Impact of Optics on ‘complete’ device timing performance</vt:lpstr>
      <vt:lpstr>Preliminary results – timing impact of PAM4 optics</vt:lpstr>
      <vt:lpstr>Preliminary results – timing impact of DCO modules</vt:lpstr>
      <vt:lpstr>Next Steps</vt:lpstr>
      <vt:lpstr>Summary and Conclusions</vt:lpstr>
      <vt:lpstr>PowerPoint Presentation</vt:lpstr>
    </vt:vector>
  </TitlesOfParts>
  <Company>Calnex Solutions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Paterson</dc:creator>
  <cp:lastModifiedBy>Adam Paterson</cp:lastModifiedBy>
  <cp:revision>512</cp:revision>
  <dcterms:created xsi:type="dcterms:W3CDTF">2017-12-13T10:26:32Z</dcterms:created>
  <dcterms:modified xsi:type="dcterms:W3CDTF">2021-10-31T12:44:34Z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